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7" r:id="rId3"/>
    <p:sldId id="258" r:id="rId4"/>
    <p:sldId id="274" r:id="rId5"/>
    <p:sldId id="260" r:id="rId6"/>
    <p:sldId id="261" r:id="rId7"/>
    <p:sldId id="259" r:id="rId8"/>
    <p:sldId id="262" r:id="rId9"/>
    <p:sldId id="275" r:id="rId10"/>
    <p:sldId id="276" r:id="rId11"/>
    <p:sldId id="277" r:id="rId12"/>
    <p:sldId id="278" r:id="rId13"/>
    <p:sldId id="279" r:id="rId14"/>
    <p:sldId id="280" r:id="rId15"/>
    <p:sldId id="28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618"/>
    <a:srgbClr val="960000"/>
    <a:srgbClr val="6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46" d="100"/>
          <a:sy n="46" d="100"/>
        </p:scale>
        <p:origin x="1656" y="7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8B07-2C06-4CF2-8E91-F7385E71E2CB}" type="datetimeFigureOut">
              <a:rPr lang="en-US" smtClean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829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1663-7765-4EF4-B97F-A02E70C6265E}" type="datetimeFigureOut">
              <a:rPr lang="en-US" smtClean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97178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1663-7765-4EF4-B97F-A02E70C6265E}" type="datetimeFigureOut">
              <a:rPr lang="en-US" smtClean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480349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1663-7765-4EF4-B97F-A02E70C6265E}" type="datetimeFigureOut">
              <a:rPr lang="en-US" smtClean="0"/>
              <a:pPr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3828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1663-7765-4EF4-B97F-A02E70C6265E}" type="datetimeFigureOut">
              <a:rPr lang="en-US" smtClean="0"/>
              <a:pPr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159761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1663-7765-4EF4-B97F-A02E70C6265E}" type="datetimeFigureOut">
              <a:rPr lang="en-US" smtClean="0"/>
              <a:pPr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26716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9D4-B020-4602-B87C-B094679675DF}" type="datetimeFigureOut">
              <a:rPr lang="en-US" smtClean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616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11EA-3D59-4DFE-9385-0A032B3191AF}" type="datetimeFigureOut">
              <a:rPr lang="en-US" smtClean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22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6D4-0671-4B70-A95D-BFBC9A35DA5B}" type="datetimeFigureOut">
              <a:rPr lang="en-US" smtClean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516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7DAC-232D-4042-B5C0-E64770A42A28}" type="datetimeFigureOut">
              <a:rPr lang="en-US" smtClean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026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CD2C-79BD-4B90-B3FA-E3B19B3FF97B}" type="datetimeFigureOut">
              <a:rPr lang="en-US" smtClean="0"/>
              <a:pPr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047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FDB6-7A26-4DBB-9BB0-088C0534314D}" type="datetimeFigureOut">
              <a:rPr lang="en-US" smtClean="0"/>
              <a:pPr/>
              <a:t>5/25/2020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97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72F-E0F0-449A-A903-6D7865ED3EFA}" type="datetimeFigureOut">
              <a:rPr lang="en-US" smtClean="0"/>
              <a:pPr/>
              <a:t>5/25/2020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35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207D-C9F3-42EA-960B-DC9955B358C7}" type="datetimeFigureOut">
              <a:rPr lang="en-US" smtClean="0"/>
              <a:pPr/>
              <a:t>5/25/2020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708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27A6-8947-4115-8D9E-E89B1EC0518D}" type="datetimeFigureOut">
              <a:rPr lang="en-US" smtClean="0"/>
              <a:pPr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87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A6F-F31A-4CA3-B222-0B3C224FF998}" type="datetimeFigureOut">
              <a:rPr lang="en-US" smtClean="0"/>
              <a:pPr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729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A1663-7765-4EF4-B97F-A02E70C6265E}" type="datetimeFigureOut">
              <a:rPr lang="en-US" smtClean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6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45777" y="1394847"/>
            <a:ext cx="9443338" cy="3037668"/>
          </a:xfrm>
        </p:spPr>
        <p:txBody>
          <a:bodyPr>
            <a:normAutofit/>
          </a:bodyPr>
          <a:lstStyle/>
          <a:p>
            <a:pPr algn="ctr">
              <a:lnSpc>
                <a:spcPct val="114000"/>
              </a:lnSpc>
            </a:pPr>
            <a:r>
              <a:rPr lang="ru-RU" sz="2600" b="1" dirty="0" smtClean="0">
                <a:solidFill>
                  <a:srgbClr val="6C0000"/>
                </a:solidFill>
              </a:rPr>
              <a:t>РОЛЬ ИНТЕГРАЦИИ СОДЕРЖАНИЯ ХУДОЖЕСТВЕННОЙ </a:t>
            </a:r>
            <a:br>
              <a:rPr lang="ru-RU" sz="2600" b="1" dirty="0" smtClean="0">
                <a:solidFill>
                  <a:srgbClr val="6C0000"/>
                </a:solidFill>
              </a:rPr>
            </a:br>
            <a:r>
              <a:rPr lang="ru-RU" sz="2600" b="1" dirty="0" smtClean="0">
                <a:solidFill>
                  <a:srgbClr val="6C0000"/>
                </a:solidFill>
              </a:rPr>
              <a:t>И ТЕХНОЛОГИЧЕСКОЙ ПОДГОТОВКИ ШКОЛЬНИКОВ </a:t>
            </a:r>
            <a:br>
              <a:rPr lang="ru-RU" sz="2600" b="1" dirty="0" smtClean="0">
                <a:solidFill>
                  <a:srgbClr val="6C0000"/>
                </a:solidFill>
              </a:rPr>
            </a:br>
            <a:r>
              <a:rPr lang="ru-RU" sz="2600" b="1" dirty="0" smtClean="0">
                <a:solidFill>
                  <a:srgbClr val="6C0000"/>
                </a:solidFill>
              </a:rPr>
              <a:t>В ФОРМИРОВАНИИ ПРЕДМЕТНЫХ РЕЗУЛЬТАТОВ </a:t>
            </a:r>
            <a:br>
              <a:rPr lang="ru-RU" sz="2600" b="1" dirty="0" smtClean="0">
                <a:solidFill>
                  <a:srgbClr val="6C0000"/>
                </a:solidFill>
              </a:rPr>
            </a:br>
            <a:r>
              <a:rPr lang="ru-RU" sz="2600" b="1" dirty="0" smtClean="0">
                <a:solidFill>
                  <a:srgbClr val="6C0000"/>
                </a:solidFill>
              </a:rPr>
              <a:t>ПРИ ОСВОЕНИИ ТЕХНОЛОГИЙ ХУДОЖЕСТВЕННО-ПРИКЛАДНОЙ ОБРАБОТКИ МАТЕРИАЛОВ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200" dirty="0" smtClean="0"/>
              <a:t>(из опыта деятельности педагога)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02163" y="295353"/>
            <a:ext cx="7891272" cy="1069848"/>
          </a:xfrm>
        </p:spPr>
        <p:txBody>
          <a:bodyPr/>
          <a:lstStyle/>
          <a:p>
            <a:pPr algn="r">
              <a:spcBef>
                <a:spcPts val="0"/>
              </a:spcBef>
            </a:pPr>
            <a:r>
              <a:rPr lang="ru-RU" dirty="0">
                <a:solidFill>
                  <a:srgbClr val="212618"/>
                </a:solidFill>
              </a:rPr>
              <a:t>«</a:t>
            </a:r>
            <a:r>
              <a:rPr lang="ru-RU" i="1" dirty="0">
                <a:solidFill>
                  <a:srgbClr val="212618"/>
                </a:solidFill>
              </a:rPr>
              <a:t>Искусство бросает вызов технологиям, </a:t>
            </a:r>
            <a:r>
              <a:rPr lang="ru-RU" i="1" dirty="0" smtClean="0">
                <a:solidFill>
                  <a:srgbClr val="212618"/>
                </a:solidFill>
              </a:rPr>
              <a:t/>
            </a:r>
            <a:br>
              <a:rPr lang="ru-RU" i="1" dirty="0" smtClean="0">
                <a:solidFill>
                  <a:srgbClr val="212618"/>
                </a:solidFill>
              </a:rPr>
            </a:br>
            <a:r>
              <a:rPr lang="ru-RU" i="1" dirty="0" smtClean="0">
                <a:solidFill>
                  <a:srgbClr val="212618"/>
                </a:solidFill>
              </a:rPr>
              <a:t>а </a:t>
            </a:r>
            <a:r>
              <a:rPr lang="ru-RU" i="1" dirty="0">
                <a:solidFill>
                  <a:srgbClr val="212618"/>
                </a:solidFill>
              </a:rPr>
              <a:t>технологии вдохновляют </a:t>
            </a:r>
            <a:r>
              <a:rPr lang="ru-RU" i="1" dirty="0" smtClean="0">
                <a:solidFill>
                  <a:srgbClr val="212618"/>
                </a:solidFill>
              </a:rPr>
              <a:t>искусство»  </a:t>
            </a:r>
          </a:p>
          <a:p>
            <a:pPr algn="r">
              <a:spcBef>
                <a:spcPts val="0"/>
              </a:spcBef>
            </a:pPr>
            <a:r>
              <a:rPr lang="ru-RU" i="1" dirty="0" smtClean="0">
                <a:solidFill>
                  <a:srgbClr val="212618"/>
                </a:solidFill>
              </a:rPr>
              <a:t>Джон </a:t>
            </a:r>
            <a:r>
              <a:rPr lang="ru-RU" i="1" dirty="0" err="1">
                <a:solidFill>
                  <a:srgbClr val="212618"/>
                </a:solidFill>
              </a:rPr>
              <a:t>Лассестер</a:t>
            </a:r>
            <a:r>
              <a:rPr lang="ru-RU" i="1" dirty="0"/>
              <a:t>.</a:t>
            </a:r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2069" y="4804475"/>
            <a:ext cx="7718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 smtClean="0">
                <a:solidFill>
                  <a:srgbClr val="212618"/>
                </a:solidFill>
              </a:rPr>
              <a:t>Ивашевская</a:t>
            </a:r>
            <a:r>
              <a:rPr lang="ru-RU" b="1" i="1" dirty="0" smtClean="0">
                <a:solidFill>
                  <a:srgbClr val="212618"/>
                </a:solidFill>
              </a:rPr>
              <a:t> Наталья Юрьевна, </a:t>
            </a:r>
          </a:p>
          <a:p>
            <a:r>
              <a:rPr lang="ru-RU" i="1" dirty="0" smtClean="0">
                <a:solidFill>
                  <a:srgbClr val="212618"/>
                </a:solidFill>
              </a:rPr>
              <a:t>учитель технологии первой квалификационной категории, </a:t>
            </a:r>
          </a:p>
          <a:p>
            <a:r>
              <a:rPr lang="ru-RU" i="1" dirty="0" smtClean="0">
                <a:solidFill>
                  <a:srgbClr val="212618"/>
                </a:solidFill>
              </a:rPr>
              <a:t>МБОУ СОШ № 202 Октябрьского района, города Новосибирска</a:t>
            </a:r>
            <a:endParaRPr lang="ru-RU" i="1" dirty="0">
              <a:solidFill>
                <a:srgbClr val="2126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277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1307" y="298645"/>
            <a:ext cx="9872421" cy="1359674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>
                <a:solidFill>
                  <a:srgbClr val="6C0000"/>
                </a:solidFill>
              </a:rPr>
              <a:t>Возможные пути решения проблемы</a:t>
            </a:r>
            <a:r>
              <a:rPr lang="ru-RU" sz="2000" b="1" dirty="0" smtClean="0">
                <a:solidFill>
                  <a:srgbClr val="6C0000"/>
                </a:solidFill>
              </a:rPr>
              <a:t> </a:t>
            </a:r>
            <a:r>
              <a:rPr lang="ru-RU" sz="2000" dirty="0" smtClean="0">
                <a:solidFill>
                  <a:srgbClr val="6C0000"/>
                </a:solidFill>
              </a:rPr>
              <a:t>формирования предметных результатов  при освоении технологий художественно-прикладной обработки материалов средствами интеграции содержания предметов «Изобразительное искусство» и «Технология»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0896" y="1619575"/>
            <a:ext cx="10786820" cy="488971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100" b="1" dirty="0" smtClean="0">
                <a:solidFill>
                  <a:schemeClr val="accent4">
                    <a:lumMod val="50000"/>
                  </a:schemeClr>
                </a:solidFill>
              </a:rPr>
              <a:t>Рекомендации учителю: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900" dirty="0" smtClean="0">
                <a:solidFill>
                  <a:srgbClr val="212618"/>
                </a:solidFill>
              </a:rPr>
              <a:t>Восполнить необходимые знания из сферы художественной деятельности и особенностей её освоения (изучение специальной, учебной и методической литературы, освоение правил построения композиции, законов </a:t>
            </a:r>
            <a:r>
              <a:rPr lang="ru-RU" sz="1900" dirty="0" err="1" smtClean="0">
                <a:solidFill>
                  <a:srgbClr val="212618"/>
                </a:solidFill>
              </a:rPr>
              <a:t>цветоведения</a:t>
            </a:r>
            <a:r>
              <a:rPr lang="ru-RU" sz="1900" dirty="0" smtClean="0">
                <a:solidFill>
                  <a:srgbClr val="212618"/>
                </a:solidFill>
              </a:rPr>
              <a:t> и др. в рамках самообразования)</a:t>
            </a:r>
            <a:endParaRPr lang="ru-RU" sz="1900" dirty="0">
              <a:solidFill>
                <a:srgbClr val="212618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900" dirty="0" smtClean="0">
                <a:solidFill>
                  <a:srgbClr val="212618"/>
                </a:solidFill>
              </a:rPr>
              <a:t>При выполнении учащимися эскизов изделий обращать внимание на соблюдение правил </a:t>
            </a:r>
            <a:r>
              <a:rPr lang="ru-RU" sz="1900" dirty="0">
                <a:solidFill>
                  <a:srgbClr val="212618"/>
                </a:solidFill>
              </a:rPr>
              <a:t>подбора </a:t>
            </a:r>
            <a:r>
              <a:rPr lang="ru-RU" sz="1900" dirty="0" smtClean="0">
                <a:solidFill>
                  <a:srgbClr val="212618"/>
                </a:solidFill>
              </a:rPr>
              <a:t>цвета, построения композиции и др., необходимых для создания и оформления декоративно-прикладных изделий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900" dirty="0" smtClean="0">
                <a:solidFill>
                  <a:srgbClr val="212618"/>
                </a:solidFill>
              </a:rPr>
              <a:t>При выполнении учащимися </a:t>
            </a:r>
            <a:r>
              <a:rPr lang="ru-RU" sz="1900" dirty="0">
                <a:solidFill>
                  <a:srgbClr val="212618"/>
                </a:solidFill>
              </a:rPr>
              <a:t>практических </a:t>
            </a:r>
            <a:r>
              <a:rPr lang="ru-RU" sz="1900" dirty="0" smtClean="0">
                <a:solidFill>
                  <a:srgbClr val="212618"/>
                </a:solidFill>
              </a:rPr>
              <a:t>работ включать требования, предъявляемые к декоративно-прикладным изделиям, в </a:t>
            </a:r>
            <a:r>
              <a:rPr lang="ru-RU" sz="1900" dirty="0">
                <a:solidFill>
                  <a:srgbClr val="212618"/>
                </a:solidFill>
              </a:rPr>
              <a:t>правила выполнения </a:t>
            </a:r>
            <a:r>
              <a:rPr lang="ru-RU" sz="1900" dirty="0" smtClean="0">
                <a:solidFill>
                  <a:srgbClr val="212618"/>
                </a:solidFill>
              </a:rPr>
              <a:t>любой работы, подразумевающей </a:t>
            </a:r>
            <a:r>
              <a:rPr lang="ru-RU" sz="1900" dirty="0">
                <a:solidFill>
                  <a:srgbClr val="212618"/>
                </a:solidFill>
              </a:rPr>
              <a:t>какое-либо художественное </a:t>
            </a:r>
            <a:r>
              <a:rPr lang="ru-RU" sz="1900" dirty="0" smtClean="0">
                <a:solidFill>
                  <a:srgbClr val="212618"/>
                </a:solidFill>
              </a:rPr>
              <a:t>оформление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900" dirty="0" smtClean="0">
                <a:solidFill>
                  <a:srgbClr val="212618"/>
                </a:solidFill>
              </a:rPr>
              <a:t>Использование в работе цветового круга, основных правил составления композиции и др. должно стать неотъемлемой составляющей содержания деятельности учителя в организации учебно-познавательной деятельности учащихся при знакомстве с традиционными художественными ремеслами, при освоении технологий художественно-прикладной обработки  материалов (текстильных, поделочных и др.) </a:t>
            </a:r>
            <a:endParaRPr lang="ru-RU" sz="1900" dirty="0">
              <a:solidFill>
                <a:srgbClr val="212618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728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2511" y="1972463"/>
            <a:ext cx="5355965" cy="2460052"/>
          </a:xfrm>
        </p:spPr>
        <p:txBody>
          <a:bodyPr>
            <a:normAutofit/>
          </a:bodyPr>
          <a:lstStyle/>
          <a:p>
            <a:r>
              <a:rPr lang="ru-RU" sz="2000" dirty="0"/>
              <a:t>Для </a:t>
            </a:r>
            <a:r>
              <a:rPr lang="ru-RU" sz="2000" dirty="0" smtClean="0"/>
              <a:t>успешного решения обозначенных проблем недостаточно изучить выразительные средства изобразительного искусства </a:t>
            </a:r>
            <a:br>
              <a:rPr lang="ru-RU" sz="2000" dirty="0" smtClean="0"/>
            </a:br>
            <a:r>
              <a:rPr lang="ru-RU" sz="2000" dirty="0" smtClean="0"/>
              <a:t>и освоить основные средства выразительности только на уроках ИЗО</a:t>
            </a:r>
            <a:endParaRPr lang="ru-RU" sz="2000" i="1" dirty="0">
              <a:solidFill>
                <a:srgbClr val="960000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802511" y="376137"/>
            <a:ext cx="8911687" cy="12976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Возможные пути решения проблемы </a:t>
            </a:r>
            <a:r>
              <a:rPr lang="ru-RU" sz="2000" dirty="0" smtClean="0">
                <a:solidFill>
                  <a:srgbClr val="6C0000"/>
                </a:solidFill>
              </a:rPr>
              <a:t>формирования предметных результатов  при освоении технологий художественно-прикладной обработки материалов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средствами интеграции содержания предметов «Изобразительное искусство» и «Технология»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6C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 bright="5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476" y="1957985"/>
            <a:ext cx="3434507" cy="24327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lum bright="6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246" y="4158707"/>
            <a:ext cx="2233748" cy="167531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828801" y="4664990"/>
            <a:ext cx="67107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i="1" dirty="0" smtClean="0">
                <a:solidFill>
                  <a:srgbClr val="960000"/>
                </a:solidFill>
              </a:rPr>
              <a:t>необходимо постоянно обращаться к ним </a:t>
            </a:r>
            <a:br>
              <a:rPr lang="ru-RU" sz="2200" i="1" dirty="0" smtClean="0">
                <a:solidFill>
                  <a:srgbClr val="960000"/>
                </a:solidFill>
              </a:rPr>
            </a:br>
            <a:r>
              <a:rPr lang="ru-RU" sz="2200" i="1" dirty="0" smtClean="0">
                <a:solidFill>
                  <a:srgbClr val="960000"/>
                </a:solidFill>
              </a:rPr>
              <a:t>и на уроках Технологии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04544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23" y="2785444"/>
            <a:ext cx="6513274" cy="36885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6" r="14379"/>
          <a:stretch>
            <a:fillRect/>
          </a:stretch>
        </p:blipFill>
        <p:spPr>
          <a:xfrm>
            <a:off x="8760036" y="371959"/>
            <a:ext cx="3127164" cy="26744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0518" y="345140"/>
            <a:ext cx="8911687" cy="755239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rgbClr val="6C0000"/>
                </a:solidFill>
              </a:rPr>
              <a:t>В кабинетах Технологии необходимы плакаты </a:t>
            </a:r>
            <a:r>
              <a:rPr lang="ru-RU" sz="2200" dirty="0" smtClean="0">
                <a:solidFill>
                  <a:srgbClr val="6C0000"/>
                </a:solidFill>
              </a:rPr>
              <a:t/>
            </a:r>
            <a:br>
              <a:rPr lang="ru-RU" sz="2200" dirty="0" smtClean="0">
                <a:solidFill>
                  <a:srgbClr val="6C0000"/>
                </a:solidFill>
              </a:rPr>
            </a:br>
            <a:r>
              <a:rPr lang="ru-RU" sz="2200" dirty="0" smtClean="0">
                <a:solidFill>
                  <a:srgbClr val="6C0000"/>
                </a:solidFill>
              </a:rPr>
              <a:t>или </a:t>
            </a:r>
            <a:r>
              <a:rPr lang="ru-RU" sz="2200" dirty="0">
                <a:solidFill>
                  <a:srgbClr val="6C0000"/>
                </a:solidFill>
              </a:rPr>
              <a:t>демонстрационные материалы, такие как: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1823" y="1222373"/>
            <a:ext cx="9288354" cy="152082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ru-RU" dirty="0" smtClean="0"/>
              <a:t>цветовой </a:t>
            </a:r>
            <a:r>
              <a:rPr lang="ru-RU" dirty="0"/>
              <a:t>круг, </a:t>
            </a:r>
            <a:endParaRPr lang="ru-RU" dirty="0" smtClean="0"/>
          </a:p>
          <a:p>
            <a:pPr>
              <a:spcBef>
                <a:spcPts val="600"/>
              </a:spcBef>
            </a:pPr>
            <a:r>
              <a:rPr lang="ru-RU" dirty="0" smtClean="0"/>
              <a:t>схемы </a:t>
            </a:r>
            <a:r>
              <a:rPr lang="ru-RU" dirty="0"/>
              <a:t>гармоничных сочетаний, </a:t>
            </a:r>
            <a:endParaRPr lang="ru-RU" dirty="0" smtClean="0"/>
          </a:p>
          <a:p>
            <a:pPr>
              <a:spcBef>
                <a:spcPts val="600"/>
              </a:spcBef>
            </a:pPr>
            <a:r>
              <a:rPr lang="ru-RU" dirty="0" smtClean="0"/>
              <a:t>основы </a:t>
            </a:r>
            <a:r>
              <a:rPr lang="ru-RU" dirty="0"/>
              <a:t>композиции, </a:t>
            </a:r>
            <a:endParaRPr lang="ru-RU" dirty="0" smtClean="0"/>
          </a:p>
          <a:p>
            <a:pPr>
              <a:spcBef>
                <a:spcPts val="600"/>
              </a:spcBef>
            </a:pPr>
            <a:r>
              <a:rPr lang="ru-RU" dirty="0" smtClean="0"/>
              <a:t>виды </a:t>
            </a:r>
            <a:r>
              <a:rPr lang="ru-RU" dirty="0"/>
              <a:t>орнаментов и т.п., </a:t>
            </a:r>
            <a:endParaRPr lang="ru-RU" dirty="0" smtClean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sz="800" i="1" dirty="0" smtClean="0">
              <a:solidFill>
                <a:srgbClr val="6C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57316" y="3378632"/>
            <a:ext cx="3145382" cy="2502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i="1" dirty="0" smtClean="0">
                <a:solidFill>
                  <a:srgbClr val="6C0000"/>
                </a:solidFill>
              </a:rPr>
              <a:t>данной информацией необходимо </a:t>
            </a:r>
            <a:r>
              <a:rPr lang="ru-RU" b="1" i="1" dirty="0" smtClean="0">
                <a:solidFill>
                  <a:srgbClr val="6C0000"/>
                </a:solidFill>
              </a:rPr>
              <a:t>пользоваться постоянно </a:t>
            </a:r>
          </a:p>
          <a:p>
            <a:pPr>
              <a:lnSpc>
                <a:spcPct val="110000"/>
              </a:lnSpc>
            </a:pPr>
            <a:endParaRPr lang="ru-RU" i="1" dirty="0" smtClean="0">
              <a:solidFill>
                <a:srgbClr val="6C0000"/>
              </a:solidFill>
            </a:endParaRPr>
          </a:p>
          <a:p>
            <a:pPr>
              <a:lnSpc>
                <a:spcPct val="110000"/>
              </a:lnSpc>
            </a:pPr>
            <a:r>
              <a:rPr lang="ru-RU" i="1" dirty="0" smtClean="0">
                <a:solidFill>
                  <a:srgbClr val="6C0000"/>
                </a:solidFill>
              </a:rPr>
              <a:t>она </a:t>
            </a:r>
            <a:r>
              <a:rPr lang="ru-RU" b="1" i="1" dirty="0" smtClean="0">
                <a:solidFill>
                  <a:srgbClr val="6C0000"/>
                </a:solidFill>
              </a:rPr>
              <a:t>постоянно</a:t>
            </a:r>
            <a:r>
              <a:rPr lang="ru-RU" i="1" dirty="0" smtClean="0">
                <a:solidFill>
                  <a:srgbClr val="6C0000"/>
                </a:solidFill>
              </a:rPr>
              <a:t> должна быть перед глазами учащихся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9434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8491" y="391634"/>
            <a:ext cx="9077299" cy="3312460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rgbClr val="960000"/>
                </a:solidFill>
              </a:rPr>
              <a:t>Технология</a:t>
            </a:r>
            <a:r>
              <a:rPr lang="ru-RU" sz="2400" i="1" dirty="0" smtClean="0">
                <a:solidFill>
                  <a:srgbClr val="960000"/>
                </a:solidFill>
              </a:rPr>
              <a:t> - </a:t>
            </a:r>
            <a:r>
              <a:rPr lang="ru-RU" sz="2400" i="1" dirty="0" smtClean="0">
                <a:solidFill>
                  <a:srgbClr val="212618"/>
                </a:solidFill>
              </a:rPr>
              <a:t>единственный </a:t>
            </a:r>
            <a:r>
              <a:rPr lang="ru-RU" sz="2400" i="1" dirty="0">
                <a:solidFill>
                  <a:srgbClr val="212618"/>
                </a:solidFill>
              </a:rPr>
              <a:t>предмет в школьном образовании, который имеет прикладной </a:t>
            </a:r>
            <a:r>
              <a:rPr lang="ru-RU" sz="2400" i="1" dirty="0" smtClean="0">
                <a:solidFill>
                  <a:srgbClr val="212618"/>
                </a:solidFill>
              </a:rPr>
              <a:t>характер </a:t>
            </a:r>
            <a:r>
              <a:rPr lang="ru-RU" sz="2400" i="1" dirty="0">
                <a:solidFill>
                  <a:srgbClr val="212618"/>
                </a:solidFill>
              </a:rPr>
              <a:t>и объединяет широкий спектр видов деятельности </a:t>
            </a:r>
            <a:r>
              <a:rPr lang="ru-RU" sz="2400" i="1" dirty="0" smtClean="0">
                <a:solidFill>
                  <a:srgbClr val="212618"/>
                </a:solidFill>
              </a:rPr>
              <a:t>человека </a:t>
            </a:r>
            <a:r>
              <a:rPr lang="ru-RU" sz="2400" i="1" dirty="0" smtClean="0">
                <a:solidFill>
                  <a:srgbClr val="960000"/>
                </a:solidFill>
              </a:rPr>
              <a:t/>
            </a:r>
            <a:br>
              <a:rPr lang="ru-RU" sz="2400" i="1" dirty="0" smtClean="0">
                <a:solidFill>
                  <a:srgbClr val="960000"/>
                </a:solidFill>
              </a:rPr>
            </a:br>
            <a:r>
              <a:rPr lang="ru-RU" sz="2400" i="1" dirty="0" smtClean="0">
                <a:solidFill>
                  <a:srgbClr val="960000"/>
                </a:solidFill>
              </a:rPr>
              <a:t/>
            </a:r>
            <a:br>
              <a:rPr lang="ru-RU" sz="2400" i="1" dirty="0" smtClean="0">
                <a:solidFill>
                  <a:srgbClr val="960000"/>
                </a:solidFill>
              </a:rPr>
            </a:br>
            <a:r>
              <a:rPr lang="ru-RU" sz="2400" i="1" dirty="0" smtClean="0">
                <a:solidFill>
                  <a:srgbClr val="212618"/>
                </a:solidFill>
              </a:rPr>
              <a:t>Именно поэтому он </a:t>
            </a:r>
            <a:r>
              <a:rPr lang="ru-RU" sz="2400" i="1" dirty="0">
                <a:solidFill>
                  <a:srgbClr val="212618"/>
                </a:solidFill>
              </a:rPr>
              <a:t>должен включать в </a:t>
            </a:r>
            <a:r>
              <a:rPr lang="ru-RU" sz="2400" i="1" dirty="0" smtClean="0">
                <a:solidFill>
                  <a:srgbClr val="212618"/>
                </a:solidFill>
              </a:rPr>
              <a:t>программу обучения </a:t>
            </a:r>
            <a:r>
              <a:rPr lang="ru-RU" sz="2400" i="1" dirty="0" smtClean="0">
                <a:solidFill>
                  <a:srgbClr val="960000"/>
                </a:solidFill>
              </a:rPr>
              <a:t>художественно-композиционные аспекты </a:t>
            </a:r>
            <a:br>
              <a:rPr lang="ru-RU" sz="2400" i="1" dirty="0" smtClean="0">
                <a:solidFill>
                  <a:srgbClr val="960000"/>
                </a:solidFill>
              </a:rPr>
            </a:br>
            <a:r>
              <a:rPr lang="ru-RU" sz="2400" i="1" dirty="0" smtClean="0">
                <a:solidFill>
                  <a:srgbClr val="960000"/>
                </a:solidFill>
              </a:rPr>
              <a:t/>
            </a:r>
            <a:br>
              <a:rPr lang="ru-RU" sz="2400" i="1" dirty="0" smtClean="0">
                <a:solidFill>
                  <a:srgbClr val="960000"/>
                </a:solidFill>
              </a:rPr>
            </a:br>
            <a:r>
              <a:rPr lang="ru-RU" sz="2400" i="1" dirty="0" smtClean="0">
                <a:solidFill>
                  <a:srgbClr val="212618"/>
                </a:solidFill>
              </a:rPr>
              <a:t>В образовательной практике это позволяет осуществлять </a:t>
            </a:r>
            <a:r>
              <a:rPr lang="ru-RU" sz="2400" i="1" dirty="0" smtClean="0">
                <a:solidFill>
                  <a:srgbClr val="960000"/>
                </a:solidFill>
              </a:rPr>
              <a:t>интеграция содержания ПО « Искусство» и ПО «Технология»</a:t>
            </a:r>
            <a:endParaRPr lang="ru-RU" sz="2400" i="1" dirty="0">
              <a:solidFill>
                <a:srgbClr val="96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260" y="3869220"/>
            <a:ext cx="1898702" cy="22991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352" y="3843579"/>
            <a:ext cx="3119582" cy="229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lum bright="16000" contras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027" y="3859076"/>
            <a:ext cx="3390167" cy="23092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2076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5296" y="453629"/>
            <a:ext cx="9722307" cy="1886615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rgbClr val="212618"/>
                </a:solidFill>
              </a:rPr>
              <a:t>Изобразительное искусство </a:t>
            </a:r>
            <a:r>
              <a:rPr lang="ru-RU" sz="2200" dirty="0" smtClean="0">
                <a:solidFill>
                  <a:srgbClr val="212618"/>
                </a:solidFill>
              </a:rPr>
              <a:t>позволяет формировать </a:t>
            </a:r>
            <a:r>
              <a:rPr lang="ru-RU" sz="2200" dirty="0" smtClean="0">
                <a:solidFill>
                  <a:srgbClr val="6C0000"/>
                </a:solidFill>
              </a:rPr>
              <a:t/>
            </a:r>
            <a:br>
              <a:rPr lang="ru-RU" sz="2200" dirty="0" smtClean="0">
                <a:solidFill>
                  <a:srgbClr val="6C0000"/>
                </a:solidFill>
              </a:rPr>
            </a:br>
            <a:r>
              <a:rPr lang="ru-RU" sz="2200" i="1" dirty="0" smtClean="0">
                <a:solidFill>
                  <a:srgbClr val="960000"/>
                </a:solidFill>
              </a:rPr>
              <a:t>понятие об основах  </a:t>
            </a:r>
            <a:r>
              <a:rPr lang="ru-RU" sz="2200" i="1" dirty="0" err="1">
                <a:solidFill>
                  <a:srgbClr val="960000"/>
                </a:solidFill>
              </a:rPr>
              <a:t>цветоведения</a:t>
            </a:r>
            <a:r>
              <a:rPr lang="ru-RU" sz="2200" i="1" dirty="0">
                <a:solidFill>
                  <a:srgbClr val="960000"/>
                </a:solidFill>
              </a:rPr>
              <a:t> </a:t>
            </a:r>
            <a:r>
              <a:rPr lang="ru-RU" sz="2200" i="1" dirty="0" smtClean="0">
                <a:solidFill>
                  <a:srgbClr val="960000"/>
                </a:solidFill>
              </a:rPr>
              <a:t>и композиции</a:t>
            </a:r>
            <a:br>
              <a:rPr lang="ru-RU" sz="2200" i="1" dirty="0" smtClean="0">
                <a:solidFill>
                  <a:srgbClr val="960000"/>
                </a:solidFill>
              </a:rPr>
            </a:br>
            <a:r>
              <a:rPr lang="ru-RU" sz="1000" dirty="0" smtClean="0">
                <a:solidFill>
                  <a:srgbClr val="6C0000"/>
                </a:solidFill>
              </a:rPr>
              <a:t/>
            </a:r>
            <a:br>
              <a:rPr lang="ru-RU" sz="1000" dirty="0" smtClean="0">
                <a:solidFill>
                  <a:srgbClr val="6C0000"/>
                </a:solidFill>
              </a:rPr>
            </a:br>
            <a:r>
              <a:rPr lang="ru-RU" sz="2200" dirty="0" smtClean="0">
                <a:solidFill>
                  <a:srgbClr val="212618"/>
                </a:solidFill>
              </a:rPr>
              <a:t>Технология </a:t>
            </a:r>
            <a:r>
              <a:rPr lang="ru-RU" sz="2200" i="1" dirty="0">
                <a:solidFill>
                  <a:srgbClr val="960000"/>
                </a:solidFill>
              </a:rPr>
              <a:t>показывает способы применения </a:t>
            </a:r>
            <a:r>
              <a:rPr lang="ru-RU" sz="2200" dirty="0">
                <a:solidFill>
                  <a:srgbClr val="212618"/>
                </a:solidFill>
              </a:rPr>
              <a:t>и результаты этих знаний на</a:t>
            </a:r>
            <a:r>
              <a:rPr lang="ru-RU" sz="2200" i="1" dirty="0">
                <a:solidFill>
                  <a:srgbClr val="6C0000"/>
                </a:solidFill>
              </a:rPr>
              <a:t> </a:t>
            </a:r>
            <a:r>
              <a:rPr lang="ru-RU" sz="2200" i="1" dirty="0">
                <a:solidFill>
                  <a:srgbClr val="960000"/>
                </a:solidFill>
              </a:rPr>
              <a:t>практике в любой сфере деятельности </a:t>
            </a:r>
            <a:r>
              <a:rPr lang="ru-RU" sz="2200" i="1" dirty="0" smtClean="0">
                <a:solidFill>
                  <a:srgbClr val="960000"/>
                </a:solidFill>
              </a:rPr>
              <a:t>человека</a:t>
            </a:r>
            <a:endParaRPr lang="ru-RU" sz="2200" i="1" dirty="0">
              <a:solidFill>
                <a:srgbClr val="96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lum bright="1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195" y="2544643"/>
            <a:ext cx="2934068" cy="361868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 bright="10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594" y="2575989"/>
            <a:ext cx="3676775" cy="27554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9" descr="мальчик"/>
          <p:cNvPicPr>
            <a:picLocks noChangeAspect="1" noChangeArrowheads="1"/>
          </p:cNvPicPr>
          <p:nvPr/>
        </p:nvPicPr>
        <p:blipFill>
          <a:blip r:embed="rId4">
            <a:lum bright="12000" contrast="24000"/>
          </a:blip>
          <a:srcRect r="11391"/>
          <a:stretch>
            <a:fillRect/>
          </a:stretch>
        </p:blipFill>
        <p:spPr bwMode="auto">
          <a:xfrm>
            <a:off x="1903707" y="2540428"/>
            <a:ext cx="2217551" cy="221755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822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8318" y="308830"/>
            <a:ext cx="9660313" cy="128089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6C0000"/>
                </a:solidFill>
              </a:rPr>
              <a:t>ЛИНИЯ УМК «ТЕХНОЛОГИЯ». 5-9 </a:t>
            </a:r>
            <a:r>
              <a:rPr lang="ru-RU" sz="2400" b="1" dirty="0" smtClean="0">
                <a:solidFill>
                  <a:srgbClr val="6C0000"/>
                </a:solidFill>
              </a:rPr>
              <a:t>КЛАССЫ</a:t>
            </a:r>
            <a:br>
              <a:rPr lang="ru-RU" sz="2400" b="1" dirty="0" smtClean="0">
                <a:solidFill>
                  <a:srgbClr val="6C0000"/>
                </a:solidFill>
              </a:rPr>
            </a:br>
            <a:r>
              <a:rPr lang="ru-RU" sz="2400" b="1" dirty="0" smtClean="0">
                <a:solidFill>
                  <a:srgbClr val="6C0000"/>
                </a:solidFill>
              </a:rPr>
              <a:t>Издательство Дрофа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000" dirty="0" smtClean="0"/>
              <a:t>Авторы</a:t>
            </a:r>
            <a:r>
              <a:rPr lang="ru-RU" sz="2000" dirty="0"/>
              <a:t>: </a:t>
            </a:r>
            <a:r>
              <a:rPr lang="ru-RU" sz="2000" dirty="0" smtClean="0"/>
              <a:t> </a:t>
            </a:r>
            <a:r>
              <a:rPr lang="ru-RU" sz="2000" dirty="0" err="1" smtClean="0"/>
              <a:t>Глозман</a:t>
            </a:r>
            <a:r>
              <a:rPr lang="ru-RU" sz="2000" dirty="0" smtClean="0"/>
              <a:t> </a:t>
            </a:r>
            <a:r>
              <a:rPr lang="ru-RU" sz="2000" dirty="0"/>
              <a:t>Е.С, Кожина О.А., </a:t>
            </a:r>
            <a:r>
              <a:rPr lang="ru-RU" sz="2000" dirty="0" err="1"/>
              <a:t>Хотунцев</a:t>
            </a:r>
            <a:r>
              <a:rPr lang="ru-RU" sz="2000" dirty="0"/>
              <a:t> Ю.Л., </a:t>
            </a:r>
            <a:r>
              <a:rPr lang="ru-RU" sz="2000" dirty="0" err="1"/>
              <a:t>Кудакова</a:t>
            </a:r>
            <a:r>
              <a:rPr lang="ru-RU" sz="2000" dirty="0"/>
              <a:t> </a:t>
            </a:r>
            <a:r>
              <a:rPr lang="ru-RU" sz="2000" dirty="0" smtClean="0"/>
              <a:t>Е.Н. и др.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688" y="2177978"/>
            <a:ext cx="3085804" cy="400584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855" y="2269848"/>
            <a:ext cx="5565564" cy="4223942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5247543" y="1586438"/>
            <a:ext cx="6642848" cy="55232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i="1" dirty="0" smtClean="0">
                <a:solidFill>
                  <a:srgbClr val="960000"/>
                </a:solidFill>
              </a:rPr>
              <a:t>Учебник, формирующий инженерное мышление</a:t>
            </a:r>
            <a:endParaRPr lang="ru-RU" sz="2000" i="1" dirty="0">
              <a:solidFill>
                <a:srgbClr val="9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54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4711" y="624110"/>
            <a:ext cx="8869901" cy="987714"/>
          </a:xfrm>
        </p:spPr>
        <p:txBody>
          <a:bodyPr>
            <a:normAutofit/>
          </a:bodyPr>
          <a:lstStyle/>
          <a:p>
            <a:r>
              <a:rPr lang="ru-RU" sz="2600" dirty="0" smtClean="0">
                <a:solidFill>
                  <a:srgbClr val="6C0000"/>
                </a:solidFill>
              </a:rPr>
              <a:t>Предметная область «Технология» </a:t>
            </a:r>
            <a:br>
              <a:rPr lang="ru-RU" sz="2600" dirty="0" smtClean="0">
                <a:solidFill>
                  <a:srgbClr val="6C0000"/>
                </a:solidFill>
              </a:rPr>
            </a:br>
            <a:r>
              <a:rPr lang="ru-RU" sz="2600" dirty="0" smtClean="0">
                <a:solidFill>
                  <a:srgbClr val="6C0000"/>
                </a:solidFill>
              </a:rPr>
              <a:t>                          Предметная область «Искусство»</a:t>
            </a:r>
            <a:endParaRPr lang="ru-RU" sz="2600" dirty="0">
              <a:solidFill>
                <a:srgbClr val="6C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6258" y="2133600"/>
            <a:ext cx="9159498" cy="3151322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212618"/>
                </a:solidFill>
              </a:rPr>
              <a:t>В настоящее время </a:t>
            </a:r>
            <a:r>
              <a:rPr lang="ru-RU" sz="2000" dirty="0" smtClean="0">
                <a:solidFill>
                  <a:srgbClr val="212618"/>
                </a:solidFill>
              </a:rPr>
              <a:t>«курс «Технология» должен </a:t>
            </a:r>
            <a:r>
              <a:rPr lang="ru-RU" sz="2000" dirty="0">
                <a:solidFill>
                  <a:srgbClr val="212618"/>
                </a:solidFill>
              </a:rPr>
              <a:t>стать одним из ведущих предметов общего образования, интегрируя в своем содержании знания и умения всех </a:t>
            </a:r>
            <a:r>
              <a:rPr lang="ru-RU" sz="2000" dirty="0" smtClean="0">
                <a:solidFill>
                  <a:srgbClr val="212618"/>
                </a:solidFill>
              </a:rPr>
              <a:t>предметов, изучаемых в школе</a:t>
            </a:r>
          </a:p>
          <a:p>
            <a:r>
              <a:rPr lang="ru-RU" sz="2000" dirty="0" smtClean="0">
                <a:solidFill>
                  <a:srgbClr val="212618"/>
                </a:solidFill>
              </a:rPr>
              <a:t>Особую </a:t>
            </a:r>
            <a:r>
              <a:rPr lang="ru-RU" sz="2000" dirty="0">
                <a:solidFill>
                  <a:srgbClr val="212618"/>
                </a:solidFill>
              </a:rPr>
              <a:t>роль в этой интеграции, необходимо отвести </a:t>
            </a:r>
            <a:r>
              <a:rPr lang="ru-RU" sz="2000" dirty="0" smtClean="0">
                <a:solidFill>
                  <a:srgbClr val="212618"/>
                </a:solidFill>
              </a:rPr>
              <a:t>предмету «Изобразительное искусство», а </a:t>
            </a:r>
            <a:r>
              <a:rPr lang="ru-RU" sz="2000" dirty="0">
                <a:solidFill>
                  <a:srgbClr val="212618"/>
                </a:solidFill>
              </a:rPr>
              <a:t>именно </a:t>
            </a:r>
            <a:r>
              <a:rPr lang="ru-RU" sz="2000" dirty="0" smtClean="0">
                <a:solidFill>
                  <a:srgbClr val="212618"/>
                </a:solidFill>
              </a:rPr>
              <a:t>разделам, связанным с изучением  основ </a:t>
            </a:r>
            <a:r>
              <a:rPr lang="ru-RU" sz="2000" dirty="0" err="1" smtClean="0">
                <a:solidFill>
                  <a:srgbClr val="212618"/>
                </a:solidFill>
              </a:rPr>
              <a:t>цветоведения</a:t>
            </a:r>
            <a:r>
              <a:rPr lang="ru-RU" sz="2000" dirty="0" smtClean="0">
                <a:solidFill>
                  <a:srgbClr val="212618"/>
                </a:solidFill>
              </a:rPr>
              <a:t> и композиции</a:t>
            </a:r>
          </a:p>
          <a:p>
            <a:pPr>
              <a:buNone/>
            </a:pPr>
            <a:endParaRPr lang="ru-RU" sz="900" dirty="0" smtClean="0">
              <a:solidFill>
                <a:srgbClr val="212618"/>
              </a:solidFill>
            </a:endParaRPr>
          </a:p>
          <a:p>
            <a:pPr algn="ctr">
              <a:buNone/>
            </a:pPr>
            <a:r>
              <a:rPr lang="ru-RU" sz="2200" b="1" i="1" dirty="0" smtClean="0">
                <a:solidFill>
                  <a:srgbClr val="6C0000"/>
                </a:solidFill>
              </a:rPr>
              <a:t>В  </a:t>
            </a:r>
            <a:r>
              <a:rPr lang="ru-RU" sz="2200" b="1" i="1" dirty="0">
                <a:solidFill>
                  <a:srgbClr val="6C0000"/>
                </a:solidFill>
              </a:rPr>
              <a:t>век высоких </a:t>
            </a:r>
            <a:r>
              <a:rPr lang="ru-RU" sz="2200" b="1" i="1" dirty="0" smtClean="0">
                <a:solidFill>
                  <a:srgbClr val="6C0000"/>
                </a:solidFill>
              </a:rPr>
              <a:t>технологий </a:t>
            </a:r>
            <a:r>
              <a:rPr lang="ru-RU" sz="2200" b="1" i="1" dirty="0">
                <a:solidFill>
                  <a:srgbClr val="6C0000"/>
                </a:solidFill>
              </a:rPr>
              <a:t>искусство уходит на второй план, </a:t>
            </a:r>
            <a:r>
              <a:rPr lang="ru-RU" sz="2200" b="1" i="1" dirty="0" smtClean="0">
                <a:solidFill>
                  <a:srgbClr val="6C0000"/>
                </a:solidFill>
              </a:rPr>
              <a:t/>
            </a:r>
            <a:br>
              <a:rPr lang="ru-RU" sz="2200" b="1" i="1" dirty="0" smtClean="0">
                <a:solidFill>
                  <a:srgbClr val="6C0000"/>
                </a:solidFill>
              </a:rPr>
            </a:br>
            <a:r>
              <a:rPr lang="ru-RU" sz="2200" b="1" i="1" dirty="0" smtClean="0">
                <a:solidFill>
                  <a:srgbClr val="6C0000"/>
                </a:solidFill>
              </a:rPr>
              <a:t>что </a:t>
            </a:r>
            <a:r>
              <a:rPr lang="ru-RU" sz="2200" b="1" i="1" dirty="0">
                <a:solidFill>
                  <a:srgbClr val="6C0000"/>
                </a:solidFill>
              </a:rPr>
              <a:t>в корне не </a:t>
            </a:r>
            <a:r>
              <a:rPr lang="ru-RU" sz="2200" b="1" i="1" dirty="0" smtClean="0">
                <a:solidFill>
                  <a:srgbClr val="6C0000"/>
                </a:solidFill>
              </a:rPr>
              <a:t>верно</a:t>
            </a:r>
            <a:endParaRPr lang="ru-RU" sz="2200" b="1" i="1" dirty="0">
              <a:solidFill>
                <a:srgbClr val="6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787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5330" y="564582"/>
            <a:ext cx="9779429" cy="60376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 окончанию 4 класса,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обучающийся научится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</a:p>
          <a:p>
            <a:pPr>
              <a:spcBef>
                <a:spcPts val="600"/>
              </a:spcBef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использовать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выразительные средства изобразительного искусства: </a:t>
            </a:r>
            <a:r>
              <a:rPr lang="ru-RU" dirty="0">
                <a:solidFill>
                  <a:srgbClr val="6C0000"/>
                </a:solidFill>
              </a:rPr>
              <a:t>композицию, форму, ритм, линию, цвет, объем, фактуру; </a:t>
            </a:r>
          </a:p>
          <a:p>
            <a:pPr>
              <a:spcBef>
                <a:spcPts val="600"/>
              </a:spcBef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различные </a:t>
            </a:r>
            <a:r>
              <a:rPr lang="ru-RU" dirty="0">
                <a:solidFill>
                  <a:srgbClr val="6C0000"/>
                </a:solidFill>
              </a:rPr>
              <a:t>художественные материалы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для воплощения собственного художественно-творческого замысла; </a:t>
            </a:r>
          </a:p>
          <a:p>
            <a:pPr>
              <a:spcBef>
                <a:spcPts val="600"/>
              </a:spcBef>
            </a:pPr>
            <a:r>
              <a:rPr lang="ru-RU" dirty="0" smtClean="0">
                <a:solidFill>
                  <a:srgbClr val="6C0000"/>
                </a:solidFill>
              </a:rPr>
              <a:t>составлять </a:t>
            </a:r>
            <a:r>
              <a:rPr lang="ru-RU" dirty="0">
                <a:solidFill>
                  <a:srgbClr val="6C0000"/>
                </a:solidFill>
              </a:rPr>
              <a:t>и подбирать цветовые гаммы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для замысла своей работы; различать основные и составные, теплые и холодные цвета; </a:t>
            </a:r>
          </a:p>
          <a:p>
            <a:pPr>
              <a:spcBef>
                <a:spcPts val="600"/>
              </a:spcBef>
            </a:pPr>
            <a:r>
              <a:rPr lang="ru-RU" dirty="0" smtClean="0">
                <a:solidFill>
                  <a:srgbClr val="6C0000"/>
                </a:solidFill>
              </a:rPr>
              <a:t>изменять эмоциональную </a:t>
            </a:r>
            <a:r>
              <a:rPr lang="ru-RU" dirty="0">
                <a:solidFill>
                  <a:srgbClr val="6C0000"/>
                </a:solidFill>
              </a:rPr>
              <a:t>напряженность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 помощью смешивания с белой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черной красками, использовать их для передачи художественного замысла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собственной учебно-творческой деятельности; </a:t>
            </a:r>
          </a:p>
          <a:p>
            <a:pPr>
              <a:spcBef>
                <a:spcPts val="600"/>
              </a:spcBef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пользоваться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симметрией для построения звезд; делать асимметричные композиции; </a:t>
            </a:r>
            <a:r>
              <a:rPr lang="ru-RU" dirty="0">
                <a:solidFill>
                  <a:srgbClr val="6C0000"/>
                </a:solidFill>
              </a:rPr>
              <a:t>четко выстраивать предметы в композиции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ближе - больше, дальше – меньше;</a:t>
            </a:r>
          </a:p>
          <a:p>
            <a:pPr>
              <a:spcBef>
                <a:spcPts val="600"/>
              </a:spcBef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использовать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различные линии, пятна и штрихи как </a:t>
            </a:r>
            <a:r>
              <a:rPr lang="ru-RU" dirty="0">
                <a:solidFill>
                  <a:srgbClr val="6C0000"/>
                </a:solidFill>
              </a:rPr>
              <a:t>основные средства выразительности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>
              <a:spcBef>
                <a:spcPts val="600"/>
              </a:spcBef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изображать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разнообразные формы предметов на плоскости с передачей объема и в пространстве; </a:t>
            </a:r>
          </a:p>
          <a:p>
            <a:pPr>
              <a:spcBef>
                <a:spcPts val="600"/>
              </a:spcBef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пользоваться </a:t>
            </a:r>
            <a:r>
              <a:rPr lang="ru-RU" dirty="0">
                <a:solidFill>
                  <a:srgbClr val="6C0000"/>
                </a:solidFill>
              </a:rPr>
              <a:t>построением рисунка для создания орнаментов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от простых до более сложных, в разных геометрических формах и на основе сближенных и противоположных цветовых сочетаний;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ru-RU" dirty="0" smtClean="0">
                <a:solidFill>
                  <a:srgbClr val="6C0000"/>
                </a:solidFill>
              </a:rPr>
              <a:t>использовать </a:t>
            </a:r>
            <a:r>
              <a:rPr lang="ru-RU" dirty="0">
                <a:solidFill>
                  <a:srgbClr val="6C0000"/>
                </a:solidFill>
              </a:rPr>
              <a:t>декоративные элементы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геометрические, растительные узоры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rgbClr val="6C0000"/>
                </a:solidFill>
              </a:rPr>
              <a:t>для </a:t>
            </a:r>
            <a:r>
              <a:rPr lang="ru-RU" dirty="0">
                <a:solidFill>
                  <a:srgbClr val="6C0000"/>
                </a:solidFill>
              </a:rPr>
              <a:t>украшения своих изделий и предметов быта; </a:t>
            </a:r>
            <a:endParaRPr lang="ru-RU" dirty="0" smtClean="0">
              <a:solidFill>
                <a:srgbClr val="6C0000"/>
              </a:solidFill>
            </a:endParaRPr>
          </a:p>
          <a:p>
            <a:pPr>
              <a:spcBef>
                <a:spcPts val="600"/>
              </a:spcBef>
            </a:pPr>
            <a:r>
              <a:rPr lang="ru-RU" dirty="0" smtClean="0">
                <a:solidFill>
                  <a:srgbClr val="6C0000"/>
                </a:solidFill>
              </a:rPr>
              <a:t>передавать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собственной художественно-творческой деятельности </a:t>
            </a:r>
            <a:r>
              <a:rPr lang="ru-RU" dirty="0">
                <a:solidFill>
                  <a:srgbClr val="6C0000"/>
                </a:solidFill>
              </a:rPr>
              <a:t>специфику стилистики произведений народных художественных промыслов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России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 учетом местных условий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0170" y="211192"/>
            <a:ext cx="5054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6C0000"/>
                </a:solidFill>
              </a:rPr>
              <a:t>Предметные результаты освоения «ИЗО»</a:t>
            </a:r>
            <a:endParaRPr lang="ru-RU" b="1" dirty="0">
              <a:solidFill>
                <a:srgbClr val="6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397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3263" y="193036"/>
            <a:ext cx="5891349" cy="551547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b="1" dirty="0">
                <a:solidFill>
                  <a:srgbClr val="6C0000"/>
                </a:solidFill>
              </a:rPr>
              <a:t>Предметные результаты освоения </a:t>
            </a:r>
            <a:r>
              <a:rPr lang="ru-RU" sz="2000" b="1" dirty="0" smtClean="0">
                <a:solidFill>
                  <a:srgbClr val="6C0000"/>
                </a:solidFill>
              </a:rPr>
              <a:t>«Технология» 5 класс</a:t>
            </a:r>
            <a:r>
              <a:rPr lang="ru-RU" sz="2000" b="1" dirty="0">
                <a:solidFill>
                  <a:srgbClr val="6C0000"/>
                </a:solidFill>
              </a:rPr>
              <a:t/>
            </a:r>
            <a:br>
              <a:rPr lang="ru-RU" sz="2000" b="1" dirty="0">
                <a:solidFill>
                  <a:srgbClr val="6C0000"/>
                </a:solidFill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5920" y="468809"/>
            <a:ext cx="10241280" cy="59958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эстетической сфере:</a:t>
            </a:r>
          </a:p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дизайнерское  проектирование изделия или рациональная эстетическая организация работ; </a:t>
            </a:r>
          </a:p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применение различных технологий технического творчества и декоративно-прикладного искусства (резьба по дереву, чеканка, роспись ткани, ткачество, войлок, вышивка, шитье и др.) в создании изделий материальной культуры; </a:t>
            </a:r>
          </a:p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моделирование </a:t>
            </a:r>
            <a:r>
              <a:rPr lang="ru-RU" sz="1400" dirty="0">
                <a:solidFill>
                  <a:srgbClr val="6C0000"/>
                </a:solidFill>
              </a:rPr>
              <a:t>художественного оформления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объекта труда;</a:t>
            </a:r>
          </a:p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способность выбрать свой стиль одежды с учетом особенности своей фигуры; </a:t>
            </a:r>
          </a:p>
          <a:p>
            <a:r>
              <a:rPr lang="ru-RU" sz="1400" dirty="0">
                <a:solidFill>
                  <a:srgbClr val="6C0000"/>
                </a:solidFill>
              </a:rPr>
              <a:t>эстетическое оформление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рабочего места и рабочей одежды; </a:t>
            </a:r>
          </a:p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сочетание образного и логического мышления в процессе творческой деятельности;</a:t>
            </a:r>
          </a:p>
          <a:p>
            <a:r>
              <a:rPr lang="ru-RU" sz="1400" dirty="0">
                <a:solidFill>
                  <a:srgbClr val="6C0000"/>
                </a:solidFill>
              </a:rPr>
              <a:t>создание художественного образа </a:t>
            </a:r>
            <a:r>
              <a:rPr lang="ru-RU" sz="1400" dirty="0">
                <a:solidFill>
                  <a:schemeClr val="tx1"/>
                </a:solidFill>
              </a:rPr>
              <a:t>и</a:t>
            </a:r>
            <a:r>
              <a:rPr lang="ru-RU" sz="1400" dirty="0">
                <a:solidFill>
                  <a:srgbClr val="6C0000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воплощение его в продукте; </a:t>
            </a:r>
          </a:p>
          <a:p>
            <a:r>
              <a:rPr lang="ru-RU" sz="1400" dirty="0">
                <a:solidFill>
                  <a:srgbClr val="6C0000"/>
                </a:solidFill>
              </a:rPr>
              <a:t>развитие пространственного художественного воображения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; </a:t>
            </a:r>
          </a:p>
          <a:p>
            <a:r>
              <a:rPr lang="ru-RU" sz="1400" dirty="0">
                <a:solidFill>
                  <a:srgbClr val="6C0000"/>
                </a:solidFill>
              </a:rPr>
              <a:t>развитие композиционного мышления, чувства цвета, гармонии, контраста, пропорции, ритма, стиля и формы;</a:t>
            </a:r>
          </a:p>
          <a:p>
            <a:r>
              <a:rPr lang="ru-RU" sz="1400" dirty="0">
                <a:solidFill>
                  <a:srgbClr val="6C0000"/>
                </a:solidFill>
              </a:rPr>
              <a:t>понимание роли света в образовании формы и цвета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r>
              <a:rPr lang="ru-RU" sz="1400" dirty="0">
                <a:solidFill>
                  <a:srgbClr val="6C0000"/>
                </a:solidFill>
              </a:rPr>
              <a:t>решение художественного образа средствами фактуры материалов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r>
              <a:rPr lang="ru-RU" sz="1400" dirty="0">
                <a:solidFill>
                  <a:srgbClr val="6C0000"/>
                </a:solidFill>
              </a:rPr>
              <a:t>использование природных элементов в создании орнаментов, художественных образов моделей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; </a:t>
            </a:r>
          </a:p>
          <a:p>
            <a:r>
              <a:rPr lang="ru-RU" sz="1400" dirty="0">
                <a:solidFill>
                  <a:srgbClr val="6C0000"/>
                </a:solidFill>
              </a:rPr>
              <a:t>сохранение и развитие традиций декоративно-прикладного искусства и народных промыслов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современном творчестве; </a:t>
            </a:r>
          </a:p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применение методов художественного проектирования одежды; </a:t>
            </a:r>
          </a:p>
          <a:p>
            <a:r>
              <a:rPr lang="ru-RU" sz="1400" dirty="0">
                <a:solidFill>
                  <a:srgbClr val="6C0000"/>
                </a:solidFill>
              </a:rPr>
              <a:t>художественное оформление кулинарных блюд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и сервировка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стола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16475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1187" t="22376" r="7356" b="6664"/>
          <a:stretch/>
        </p:blipFill>
        <p:spPr>
          <a:xfrm>
            <a:off x="-1" y="111209"/>
            <a:ext cx="12097265" cy="675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38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0921" t="21960" r="6617" b="5993"/>
          <a:stretch/>
        </p:blipFill>
        <p:spPr>
          <a:xfrm>
            <a:off x="0" y="-1"/>
            <a:ext cx="12192000" cy="681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23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0785" t="21999" r="6989" b="5625"/>
          <a:stretch/>
        </p:blipFill>
        <p:spPr>
          <a:xfrm>
            <a:off x="0" y="-1"/>
            <a:ext cx="12192000" cy="686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422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5572" t="36363" r="21782" b="20739"/>
          <a:stretch/>
        </p:blipFill>
        <p:spPr>
          <a:xfrm>
            <a:off x="-1" y="0"/>
            <a:ext cx="12192001" cy="689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81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6156" y="624110"/>
            <a:ext cx="8358456" cy="972215"/>
          </a:xfrm>
        </p:spPr>
        <p:txBody>
          <a:bodyPr>
            <a:normAutofit/>
          </a:bodyPr>
          <a:lstStyle/>
          <a:p>
            <a:r>
              <a:rPr lang="ru-RU" sz="2600" dirty="0" smtClean="0">
                <a:solidFill>
                  <a:srgbClr val="6C0000"/>
                </a:solidFill>
              </a:rPr>
              <a:t>Предметная область «Технология» </a:t>
            </a:r>
            <a:br>
              <a:rPr lang="ru-RU" sz="2600" dirty="0" smtClean="0">
                <a:solidFill>
                  <a:srgbClr val="6C0000"/>
                </a:solidFill>
              </a:rPr>
            </a:br>
            <a:r>
              <a:rPr lang="ru-RU" sz="2600" dirty="0" smtClean="0">
                <a:solidFill>
                  <a:srgbClr val="6C0000"/>
                </a:solidFill>
              </a:rPr>
              <a:t>                          Предметная область «Искусство»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816" y="1684149"/>
            <a:ext cx="5531900" cy="3777622"/>
          </a:xfrm>
        </p:spPr>
        <p:txBody>
          <a:bodyPr/>
          <a:lstStyle/>
          <a:p>
            <a:pPr>
              <a:buNone/>
              <a:defRPr/>
            </a:pPr>
            <a:r>
              <a:rPr lang="ru-RU" sz="2600" dirty="0" smtClean="0">
                <a:solidFill>
                  <a:srgbClr val="6C0000"/>
                </a:solidFill>
                <a:latin typeface="+mj-lt"/>
                <a:ea typeface="+mj-ea"/>
                <a:cs typeface="+mj-cs"/>
              </a:rPr>
              <a:t>Уровни взаимодействия:</a:t>
            </a:r>
          </a:p>
          <a:p>
            <a:pPr>
              <a:buNone/>
              <a:defRPr/>
            </a:pPr>
            <a:endParaRPr lang="ru-RU" sz="900" dirty="0" smtClean="0">
              <a:solidFill>
                <a:srgbClr val="A11B68"/>
              </a:solidFill>
            </a:endParaRPr>
          </a:p>
          <a:p>
            <a:pPr marL="342900" lvl="3" indent="-342900">
              <a:lnSpc>
                <a:spcPct val="114000"/>
              </a:lnSpc>
              <a:spcBef>
                <a:spcPts val="0"/>
              </a:spcBef>
              <a:defRPr/>
            </a:pP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межпредметные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связи                                </a:t>
            </a:r>
          </a:p>
          <a:p>
            <a:pPr marL="342900" lvl="3" indent="-342900">
              <a:lnSpc>
                <a:spcPct val="114000"/>
              </a:lnSpc>
              <a:spcBef>
                <a:spcPts val="0"/>
              </a:spcBef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синтез языковых средств, знаков</a:t>
            </a:r>
          </a:p>
          <a:p>
            <a:pPr marL="342900" lvl="3" indent="-342900">
              <a:lnSpc>
                <a:spcPct val="114000"/>
              </a:lnSpc>
              <a:spcBef>
                <a:spcPts val="0"/>
              </a:spcBef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урочная и внеурочная деятельность </a:t>
            </a:r>
          </a:p>
          <a:p>
            <a:pPr marL="342900" lvl="3" indent="-342900">
              <a:lnSpc>
                <a:spcPct val="114000"/>
              </a:lnSpc>
              <a:spcBef>
                <a:spcPts val="0"/>
              </a:spcBef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комплексный подход</a:t>
            </a:r>
          </a:p>
          <a:p>
            <a:endParaRPr lang="ru-RU" dirty="0"/>
          </a:p>
        </p:txBody>
      </p:sp>
      <p:pic>
        <p:nvPicPr>
          <p:cNvPr id="4" name="Picture 4" descr="http://www.vse-sekrety.com/_ld/46/46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0149" y="1891277"/>
            <a:ext cx="3554171" cy="246468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5" descr="http://t1.gstatic.com/images?q=tbn:ANd9GcRH4Yc51Dw2ebehWBb_rdIUuXE9bPi7_zr9WH1GHH4aplHkfuTkX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4643" y="4000505"/>
            <a:ext cx="2744487" cy="2074832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702482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572</TotalTime>
  <Words>630</Words>
  <Application>Microsoft Office PowerPoint</Application>
  <PresentationFormat>Широкоэкранный</PresentationFormat>
  <Paragraphs>68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Легкий дым</vt:lpstr>
      <vt:lpstr>РОЛЬ ИНТЕГРАЦИИ СОДЕРЖАНИЯ ХУДОЖЕСТВЕННОЙ  И ТЕХНОЛОГИЧЕСКОЙ ПОДГОТОВКИ ШКОЛЬНИКОВ  В ФОРМИРОВАНИИ ПРЕДМЕТНЫХ РЕЗУЛЬТАТОВ  ПРИ ОСВОЕНИИ ТЕХНОЛОГИЙ ХУДОЖЕСТВЕННО-ПРИКЛАДНОЙ ОБРАБОТКИ МАТЕРИАЛОВ (из опыта деятельности педагога)</vt:lpstr>
      <vt:lpstr>Предметная область «Технология»                            Предметная область «Искусство»</vt:lpstr>
      <vt:lpstr>Презентация PowerPoint</vt:lpstr>
      <vt:lpstr>Предметные результаты освоения «Технология» 5 класс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Предметная область «Технология»                            Предметная область «Искусство»</vt:lpstr>
      <vt:lpstr>Возможные пути решения проблемы формирования предметных результатов  при освоении технологий художественно-прикладной обработки материалов средствами интеграции содержания предметов «Изобразительное искусство» и «Технология»</vt:lpstr>
      <vt:lpstr>Для успешного решения обозначенных проблем недостаточно изучить выразительные средства изобразительного искусства  и освоить основные средства выразительности только на уроках ИЗО</vt:lpstr>
      <vt:lpstr>В кабинетах Технологии необходимы плакаты  или демонстрационные материалы, такие как: </vt:lpstr>
      <vt:lpstr>Технология - единственный предмет в школьном образовании, который имеет прикладной характер и объединяет широкий спектр видов деятельности человека   Именно поэтому он должен включать в программу обучения художественно-композиционные аспекты   В образовательной практике это позволяет осуществлять интеграция содержания ПО « Искусство» и ПО «Технология»</vt:lpstr>
      <vt:lpstr>Изобразительное искусство позволяет формировать  понятие об основах  цветоведения и композиции  Технология показывает способы применения и результаты этих знаний на практике в любой сфере деятельности человека</vt:lpstr>
      <vt:lpstr>ЛИНИЯ УМК «ТЕХНОЛОГИЯ». 5-9 КЛАССЫ Издательство Дрофа Авторы:  Глозман Е.С, Кожина О.А., Хотунцев Ю.Л., Кудакова Е.Н. и др.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Интеграция художественных знаний и умений по Изобразительному искусству в предмет Технология.</dc:title>
  <dc:creator>NATALYA</dc:creator>
  <cp:lastModifiedBy>NATALYA</cp:lastModifiedBy>
  <cp:revision>58</cp:revision>
  <dcterms:created xsi:type="dcterms:W3CDTF">2018-03-14T08:52:32Z</dcterms:created>
  <dcterms:modified xsi:type="dcterms:W3CDTF">2020-05-25T06:53:15Z</dcterms:modified>
</cp:coreProperties>
</file>