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4.xml" ContentType="application/vnd.openxmlformats-officedocument.presentationml.notesSlide+xml"/>
  <Override PartName="/ppt/notesSlides/_rels/notesSlide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1737718-5365-4A8C-83EE-9D3E7A804D3A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ED31D35-8206-4C91-823E-31445BD8F45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1" descr=""/>
          <p:cNvPicPr/>
          <p:nvPr/>
        </p:nvPicPr>
        <p:blipFill>
          <a:blip r:embed="rId1"/>
          <a:stretch/>
        </p:blipFill>
        <p:spPr>
          <a:xfrm>
            <a:off x="0" y="1170720"/>
            <a:ext cx="6573960" cy="568656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5580000" y="692640"/>
            <a:ext cx="356328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dac9e4"/>
                </a:solidFill>
                <a:latin typeface="Book Antiqua"/>
                <a:ea typeface="DejaVu Sans"/>
              </a:rPr>
              <a:t>Презентация открытого урока </a:t>
            </a:r>
            <a:r>
              <a:rPr b="1" lang="ru-RU" sz="3200" spc="-1" strike="noStrike">
                <a:solidFill>
                  <a:srgbClr val="92d050"/>
                </a:solidFill>
                <a:latin typeface="Book Antiqua"/>
                <a:ea typeface="DejaVu Sans"/>
              </a:rPr>
              <a:t>«Ирисы»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5436000" y="3069000"/>
            <a:ext cx="3311640" cy="17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Подготовила педагог изостудии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МБУ ДО Центра детского творчества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г.о. Жуковский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Бусел Наталья Валериевна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6228360" y="6021360"/>
            <a:ext cx="172764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92d050"/>
                </a:solidFill>
                <a:latin typeface="Book Antiqua"/>
                <a:ea typeface="DejaVu Sans"/>
              </a:rPr>
              <a:t>2018год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1" descr=""/>
          <p:cNvPicPr/>
          <p:nvPr/>
        </p:nvPicPr>
        <p:blipFill>
          <a:blip r:embed="rId1"/>
          <a:stretch/>
        </p:blipFill>
        <p:spPr>
          <a:xfrm>
            <a:off x="323640" y="260640"/>
            <a:ext cx="4987080" cy="522864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2" descr=""/>
          <p:cNvPicPr/>
          <p:nvPr/>
        </p:nvPicPr>
        <p:blipFill>
          <a:blip r:embed="rId2"/>
          <a:stretch/>
        </p:blipFill>
        <p:spPr>
          <a:xfrm>
            <a:off x="4622400" y="2853000"/>
            <a:ext cx="3909240" cy="340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1" descr=""/>
          <p:cNvPicPr/>
          <p:nvPr/>
        </p:nvPicPr>
        <p:blipFill>
          <a:blip r:embed="rId1"/>
          <a:stretch/>
        </p:blipFill>
        <p:spPr>
          <a:xfrm>
            <a:off x="611640" y="1052640"/>
            <a:ext cx="3543120" cy="472428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2" descr=""/>
          <p:cNvPicPr/>
          <p:nvPr/>
        </p:nvPicPr>
        <p:blipFill>
          <a:blip r:embed="rId2"/>
          <a:stretch/>
        </p:blipFill>
        <p:spPr>
          <a:xfrm>
            <a:off x="4644000" y="1052640"/>
            <a:ext cx="3543120" cy="472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2" descr=""/>
          <p:cNvPicPr/>
          <p:nvPr/>
        </p:nvPicPr>
        <p:blipFill>
          <a:blip r:embed="rId1"/>
          <a:stretch/>
        </p:blipFill>
        <p:spPr>
          <a:xfrm>
            <a:off x="4788000" y="953280"/>
            <a:ext cx="3527640" cy="470376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3" descr=""/>
          <p:cNvPicPr/>
          <p:nvPr/>
        </p:nvPicPr>
        <p:blipFill>
          <a:blip r:embed="rId2"/>
          <a:stretch/>
        </p:blipFill>
        <p:spPr>
          <a:xfrm>
            <a:off x="683640" y="980640"/>
            <a:ext cx="3455640" cy="460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" descr=""/>
          <p:cNvPicPr/>
          <p:nvPr/>
        </p:nvPicPr>
        <p:blipFill>
          <a:blip r:embed="rId1"/>
          <a:stretch/>
        </p:blipFill>
        <p:spPr>
          <a:xfrm>
            <a:off x="683640" y="692640"/>
            <a:ext cx="4710600" cy="541476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3" descr=""/>
          <p:cNvPicPr/>
          <p:nvPr/>
        </p:nvPicPr>
        <p:blipFill>
          <a:blip r:embed="rId2"/>
          <a:stretch/>
        </p:blipFill>
        <p:spPr>
          <a:xfrm>
            <a:off x="5148000" y="692640"/>
            <a:ext cx="3239640" cy="540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2" descr=""/>
          <p:cNvPicPr/>
          <p:nvPr/>
        </p:nvPicPr>
        <p:blipFill>
          <a:blip r:embed="rId1"/>
          <a:stretch/>
        </p:blipFill>
        <p:spPr>
          <a:xfrm>
            <a:off x="4428000" y="548640"/>
            <a:ext cx="4137120" cy="551664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3" descr=""/>
          <p:cNvPicPr/>
          <p:nvPr/>
        </p:nvPicPr>
        <p:blipFill>
          <a:blip r:embed="rId2"/>
          <a:stretch/>
        </p:blipFill>
        <p:spPr>
          <a:xfrm>
            <a:off x="467640" y="548640"/>
            <a:ext cx="5340960" cy="55533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348000" y="-171360"/>
            <a:ext cx="287964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9600" spc="-1" strike="noStrike">
                <a:solidFill>
                  <a:srgbClr val="ffff00"/>
                </a:solidFill>
                <a:latin typeface="Book Antiqua"/>
                <a:ea typeface="DejaVu Sans"/>
              </a:rPr>
              <a:t>итог</a:t>
            </a:r>
            <a:endParaRPr b="0" lang="ru-RU" sz="96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 descr=""/>
          <p:cNvPicPr/>
          <p:nvPr/>
        </p:nvPicPr>
        <p:blipFill>
          <a:blip r:embed="rId1"/>
          <a:stretch/>
        </p:blipFill>
        <p:spPr>
          <a:xfrm>
            <a:off x="395640" y="1124640"/>
            <a:ext cx="8300160" cy="464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1" descr=""/>
          <p:cNvPicPr/>
          <p:nvPr/>
        </p:nvPicPr>
        <p:blipFill>
          <a:blip r:embed="rId1"/>
          <a:stretch/>
        </p:blipFill>
        <p:spPr>
          <a:xfrm>
            <a:off x="539640" y="404640"/>
            <a:ext cx="8027640" cy="602064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1331640" y="1556640"/>
            <a:ext cx="705672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Book Antiqua"/>
                <a:ea typeface="DejaVu Sans"/>
              </a:rPr>
              <a:t>Спасибо за внимание!</a:t>
            </a:r>
            <a:endParaRPr b="0" lang="ru-RU" sz="4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" descr=""/>
          <p:cNvPicPr/>
          <p:nvPr/>
        </p:nvPicPr>
        <p:blipFill>
          <a:blip r:embed="rId1"/>
          <a:stretch/>
        </p:blipFill>
        <p:spPr>
          <a:xfrm>
            <a:off x="4356000" y="548640"/>
            <a:ext cx="4187160" cy="3140280"/>
          </a:xfrm>
          <a:prstGeom prst="rect">
            <a:avLst/>
          </a:prstGeom>
          <a:ln>
            <a:noFill/>
          </a:ln>
        </p:spPr>
      </p:pic>
      <p:pic>
        <p:nvPicPr>
          <p:cNvPr id="48" name="Рисунок 3" descr=""/>
          <p:cNvPicPr/>
          <p:nvPr/>
        </p:nvPicPr>
        <p:blipFill>
          <a:blip r:embed="rId2"/>
          <a:stretch/>
        </p:blipFill>
        <p:spPr>
          <a:xfrm>
            <a:off x="4500000" y="3357000"/>
            <a:ext cx="1828080" cy="151704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4" descr=""/>
          <p:cNvPicPr/>
          <p:nvPr/>
        </p:nvPicPr>
        <p:blipFill>
          <a:blip r:embed="rId3"/>
          <a:stretch/>
        </p:blipFill>
        <p:spPr>
          <a:xfrm>
            <a:off x="3276000" y="2277000"/>
            <a:ext cx="1637640" cy="1428120"/>
          </a:xfrm>
          <a:prstGeom prst="rect">
            <a:avLst/>
          </a:prstGeom>
          <a:ln>
            <a:noFill/>
          </a:ln>
        </p:spPr>
      </p:pic>
      <p:pic>
        <p:nvPicPr>
          <p:cNvPr id="50" name="Рисунок 5" descr=""/>
          <p:cNvPicPr/>
          <p:nvPr/>
        </p:nvPicPr>
        <p:blipFill>
          <a:blip r:embed="rId4"/>
          <a:stretch/>
        </p:blipFill>
        <p:spPr>
          <a:xfrm>
            <a:off x="323640" y="404640"/>
            <a:ext cx="2539440" cy="207180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6" descr=""/>
          <p:cNvPicPr/>
          <p:nvPr/>
        </p:nvPicPr>
        <p:blipFill>
          <a:blip r:embed="rId5"/>
          <a:stretch/>
        </p:blipFill>
        <p:spPr>
          <a:xfrm>
            <a:off x="6300360" y="3645000"/>
            <a:ext cx="2231640" cy="22316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467640" y="3213000"/>
            <a:ext cx="18590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Book Antiqua"/>
                <a:ea typeface="DejaVu Sans"/>
              </a:rPr>
              <a:t>Такие 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2267640" y="3861000"/>
            <a:ext cx="20156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92d050"/>
                </a:solidFill>
                <a:latin typeface="Book Antiqua"/>
                <a:ea typeface="DejaVu Sans"/>
              </a:rPr>
              <a:t>разные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2843640" y="4941000"/>
            <a:ext cx="374364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5400" spc="-1" strike="noStrike">
                <a:solidFill>
                  <a:srgbClr val="ffffff"/>
                </a:solidFill>
                <a:latin typeface="Book Antiqua"/>
                <a:ea typeface="DejaVu Sans"/>
              </a:rPr>
              <a:t> </a:t>
            </a:r>
            <a:r>
              <a:rPr b="1" lang="ru-RU" sz="5400" spc="-1" strike="noStrike">
                <a:solidFill>
                  <a:srgbClr val="e4a2dc"/>
                </a:solidFill>
                <a:latin typeface="Book Antiqua"/>
                <a:ea typeface="DejaVu Sans"/>
              </a:rPr>
              <a:t>ирисы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55" name="Рисунок 10" descr=""/>
          <p:cNvPicPr/>
          <p:nvPr/>
        </p:nvPicPr>
        <p:blipFill>
          <a:blip r:embed="rId6"/>
          <a:stretch/>
        </p:blipFill>
        <p:spPr>
          <a:xfrm>
            <a:off x="323640" y="4725000"/>
            <a:ext cx="2015640" cy="187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0" y="2311200"/>
            <a:ext cx="5256000" cy="454608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67640" y="404640"/>
            <a:ext cx="7488000" cy="179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375bb0"/>
                </a:solidFill>
                <a:latin typeface="Book Antiqua"/>
                <a:ea typeface="DejaVu Sans"/>
              </a:rPr>
              <a:t>Цель занятия </a:t>
            </a:r>
            <a:r>
              <a:rPr b="0" lang="ru-RU" sz="3200" spc="-1" strike="noStrike">
                <a:solidFill>
                  <a:srgbClr val="ffff00"/>
                </a:solidFill>
                <a:latin typeface="Book Antiqua"/>
                <a:ea typeface="DejaVu Sans"/>
              </a:rPr>
              <a:t>- формирование аккуратности, бережного отношения к работе.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4428000" y="2997000"/>
            <a:ext cx="4319640" cy="30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Book Antiqua"/>
                <a:ea typeface="DejaVu Sans"/>
              </a:rPr>
              <a:t>-продолжить формирование графических умений и навыков; </a:t>
            </a:r>
            <a:br/>
            <a:r>
              <a:rPr b="0" lang="ru-RU" sz="2400" spc="-1" strike="noStrike">
                <a:solidFill>
                  <a:srgbClr val="ffffff"/>
                </a:solidFill>
                <a:latin typeface="Book Antiqua"/>
                <a:ea typeface="DejaVu Sans"/>
              </a:rPr>
              <a:t>-развивать наблюдательность; </a:t>
            </a:r>
            <a:br/>
            <a:r>
              <a:rPr b="0" lang="ru-RU" sz="2400" spc="-1" strike="noStrike">
                <a:solidFill>
                  <a:srgbClr val="ffffff"/>
                </a:solidFill>
                <a:latin typeface="Book Antiqua"/>
                <a:ea typeface="DejaVu Sans"/>
              </a:rPr>
              <a:t>-воспитывать у обучающихся любовь к живой природе. 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5004000" y="1772640"/>
            <a:ext cx="2623320" cy="17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c8afd6"/>
                </a:solidFill>
                <a:latin typeface="Book Antiqua"/>
                <a:ea typeface="DejaVu Sans"/>
              </a:rPr>
              <a:t>Задачи:</a:t>
            </a:r>
            <a:endParaRPr b="0" lang="ru-RU" sz="5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1" descr=""/>
          <p:cNvPicPr/>
          <p:nvPr/>
        </p:nvPicPr>
        <p:blipFill>
          <a:blip r:embed="rId1"/>
          <a:stretch/>
        </p:blipFill>
        <p:spPr>
          <a:xfrm>
            <a:off x="899640" y="1772640"/>
            <a:ext cx="3599640" cy="408564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51640" y="332640"/>
            <a:ext cx="50360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Book Antiqua"/>
                <a:ea typeface="DejaVu Sans"/>
              </a:rPr>
              <a:t>Этапы рисования: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4788000" y="1700640"/>
            <a:ext cx="3671640" cy="365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Определяем на листе где и какого размера будут цветы. Намечаем легким нажатием на карандаш.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Усложняем контур цветов.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В нижней части рисуем 3 лепестка, в верхней 2 или 3.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1" descr=""/>
          <p:cNvPicPr/>
          <p:nvPr/>
        </p:nvPicPr>
        <p:blipFill>
          <a:blip r:embed="rId1"/>
          <a:stretch/>
        </p:blipFill>
        <p:spPr>
          <a:xfrm>
            <a:off x="683640" y="764640"/>
            <a:ext cx="4031640" cy="515088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5652000" y="980640"/>
            <a:ext cx="2879640" cy="612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 startAt="3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Заполняем оставшееся место на бумаге рисуя листья и стебли.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 startAt="3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Прорисовываем детали.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 startAt="3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Обводим контур восковыми мелками.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 startAt="3"/>
            </a:pPr>
            <a:r>
              <a:rPr b="0" lang="ru-RU" sz="1800" spc="-1" strike="noStrike">
                <a:solidFill>
                  <a:srgbClr val="ffffff"/>
                </a:solidFill>
                <a:latin typeface="Book Antiqua"/>
                <a:ea typeface="DejaVu Sans"/>
              </a:rPr>
              <a:t>Работу в цвете выполняем акварельными красками.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3" descr=""/>
          <p:cNvPicPr/>
          <p:nvPr/>
        </p:nvPicPr>
        <p:blipFill>
          <a:blip r:embed="rId1"/>
          <a:stretch/>
        </p:blipFill>
        <p:spPr>
          <a:xfrm>
            <a:off x="4612320" y="504000"/>
            <a:ext cx="3523680" cy="566316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5" descr=""/>
          <p:cNvPicPr/>
          <p:nvPr/>
        </p:nvPicPr>
        <p:blipFill>
          <a:blip r:embed="rId2"/>
          <a:stretch/>
        </p:blipFill>
        <p:spPr>
          <a:xfrm>
            <a:off x="504000" y="504000"/>
            <a:ext cx="3311640" cy="568800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3888000" y="97920"/>
            <a:ext cx="7164360" cy="19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ffffff"/>
                </a:solidFill>
                <a:latin typeface="Book Antiqua"/>
                <a:ea typeface="DejaVu Sans"/>
              </a:rPr>
              <a:t>Рисунок карандашом</a:t>
            </a:r>
            <a:endParaRPr b="0" lang="ru-RU" sz="6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4" descr=""/>
          <p:cNvPicPr/>
          <p:nvPr/>
        </p:nvPicPr>
        <p:blipFill>
          <a:blip r:embed="rId1"/>
          <a:stretch/>
        </p:blipFill>
        <p:spPr>
          <a:xfrm>
            <a:off x="4788000" y="692640"/>
            <a:ext cx="3779640" cy="5040000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5" descr=""/>
          <p:cNvPicPr/>
          <p:nvPr/>
        </p:nvPicPr>
        <p:blipFill>
          <a:blip r:embed="rId2"/>
          <a:stretch/>
        </p:blipFill>
        <p:spPr>
          <a:xfrm>
            <a:off x="539640" y="692640"/>
            <a:ext cx="3815640" cy="508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4" descr=""/>
          <p:cNvPicPr/>
          <p:nvPr/>
        </p:nvPicPr>
        <p:blipFill>
          <a:blip r:embed="rId1"/>
          <a:stretch/>
        </p:blipFill>
        <p:spPr>
          <a:xfrm>
            <a:off x="539640" y="908640"/>
            <a:ext cx="8127360" cy="507924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5" descr=""/>
          <p:cNvPicPr/>
          <p:nvPr/>
        </p:nvPicPr>
        <p:blipFill>
          <a:blip r:embed="rId2"/>
          <a:stretch/>
        </p:blipFill>
        <p:spPr>
          <a:xfrm>
            <a:off x="395640" y="908640"/>
            <a:ext cx="3554640" cy="511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Физминутка со Смешариками.wmv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restart="whenNotActive" nodeType="interactiveSeq" fill="hold">
                <p:childTnLst>
                  <p:par>
                    <p:cTn id="19" fill="hold"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mediacall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Application>LibreOffice/5.4.1.2$Windows_x86 LibreOffice_project/ea7cb86e6eeb2bf3a5af73a8f7777ac570321527</Application>
  <Words>116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2015-03-11T20:19:47Z</dcterms:created>
  <dc:creator>Ольга</dc:creator>
  <dc:description/>
  <dc:language>ru-RU</dc:language>
  <cp:lastModifiedBy/>
  <dcterms:modified xsi:type="dcterms:W3CDTF">2018-02-06T22:24:46Z</dcterms:modified>
  <cp:revision>30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