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B1F-7600-4285-9CED-C2F46BD5BAD7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A7603-57C8-46C4-AC1E-A9E5905EF5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39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DA67-1FF3-4213-B043-2C3C8D0C988C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6AD22-6DC4-4132-80DD-EC9C4231BC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534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0B57-6EA5-462E-A279-A4D728CDE0D7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B49A-DFBB-4B8F-A670-EBE180A019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67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4D46-FD8E-498F-B6E6-FD1A98C50953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31985-640F-4D31-8DAA-688C1BD594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EB62-C5FC-4AFA-B8E0-69C50A25E4DC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C923A-8D9B-4BA9-97A6-75E8B813DA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38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C739-41A0-4197-93C5-FB798038ADE7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C722B-AB55-490A-9839-18E3F5729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62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D171-C478-4F65-9F9C-82FE36B7C78F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983AF-2485-4AB4-B802-50B3564EB0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33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526A-BC59-4E7B-A6B3-C59305BDC80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770AA-B572-42E4-993B-FFF718EBAD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19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7853-4CB2-45FC-AA23-581938109F89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EAFB3-672B-49B1-B199-3EACC6849F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72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D40C-FF92-4029-B2E8-F8235A39DB3F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B4E98-8FFA-4AA4-B192-664C8A6C42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65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9A9D-1102-4A5D-B967-0B7E3F401A6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221BA-DAEB-4D52-829B-8FF43B0E2C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98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C2F494-824E-4357-8069-CD59CCCB9057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949F53B-82F0-4121-9E1E-4C3D5B2544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950" y="1628775"/>
            <a:ext cx="8785225" cy="27368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Презентация к конспекту занятия по лепке из бумажного теста для детей средней группы на тему «Пряники»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788988" y="5343525"/>
            <a:ext cx="737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rgbClr val="0000CC"/>
                </a:solidFill>
                <a:latin typeface="+mj-lt"/>
              </a:rPr>
              <a:t>Воспитатель: Зеленюк Ксения Александровна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2874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Материалы :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0" y="2205038"/>
            <a:ext cx="4356100" cy="39211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CC"/>
                </a:solidFill>
              </a:rPr>
              <a:t>Бумажное тесто</a:t>
            </a:r>
          </a:p>
          <a:p>
            <a:pPr eaLnBrk="1" hangingPunct="1"/>
            <a:r>
              <a:rPr lang="ru-RU" altLang="ru-RU" b="1" smtClean="0">
                <a:solidFill>
                  <a:srgbClr val="0000CC"/>
                </a:solidFill>
              </a:rPr>
              <a:t>Дощечки для лепки</a:t>
            </a:r>
          </a:p>
          <a:p>
            <a:pPr eaLnBrk="1" hangingPunct="1"/>
            <a:r>
              <a:rPr lang="ru-RU" altLang="ru-RU" b="1" smtClean="0">
                <a:solidFill>
                  <a:srgbClr val="0000CC"/>
                </a:solidFill>
              </a:rPr>
              <a:t>Формочки для лепки</a:t>
            </a:r>
          </a:p>
          <a:p>
            <a:pPr eaLnBrk="1" hangingPunct="1"/>
            <a:r>
              <a:rPr lang="ru-RU" altLang="ru-RU" b="1" smtClean="0">
                <a:solidFill>
                  <a:srgbClr val="0000CC"/>
                </a:solidFill>
              </a:rPr>
              <a:t>Материалы для украшения (семена подсолнечника и тыквы)</a:t>
            </a: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1812">
            <a:off x="4135122" y="2590716"/>
            <a:ext cx="4582111" cy="3437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80975" y="-100013"/>
            <a:ext cx="8712200" cy="1584326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Первая часть</a:t>
            </a: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62" y="3171913"/>
            <a:ext cx="4750626" cy="3563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724525" y="5386388"/>
            <a:ext cx="554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342900" y="1860550"/>
            <a:ext cx="4535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Рассказ воспитателя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4670425" y="5006975"/>
            <a:ext cx="44942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Встреча гостя Самовара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4343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25" y="1124743"/>
            <a:ext cx="4425167" cy="3318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68313" y="1036638"/>
            <a:ext cx="4824412" cy="1684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0000CC"/>
                </a:solidFill>
              </a:rPr>
              <a:t>Объяснение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0000CC"/>
                </a:solidFill>
              </a:rPr>
              <a:t>последовательности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0000CC"/>
                </a:solidFill>
              </a:rPr>
              <a:t>выполнения работы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584700" y="4652963"/>
            <a:ext cx="4378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Демонстрация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технологической карты</a:t>
            </a:r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675" y="184269"/>
            <a:ext cx="4536437" cy="340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384171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188" y="-171450"/>
            <a:ext cx="8229600" cy="11969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Вторая часть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427538" y="1700213"/>
            <a:ext cx="3960812" cy="151288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0000CC"/>
                </a:solidFill>
              </a:rPr>
              <a:t>Самостоятельная деятельность детей</a:t>
            </a: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2" y="764704"/>
            <a:ext cx="4212131" cy="3159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82" y="3924301"/>
            <a:ext cx="3779589" cy="2833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318" y="3284985"/>
            <a:ext cx="4629074" cy="3472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-220663" y="404813"/>
            <a:ext cx="4440238" cy="25193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Украшаем пряничный рельеф</a:t>
            </a: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62" y="65566"/>
            <a:ext cx="4290317" cy="3218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575" y="3500438"/>
            <a:ext cx="4291904" cy="3220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2" y="2564904"/>
            <a:ext cx="4536590" cy="3402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Третья часть</a:t>
            </a:r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143" y="3218276"/>
            <a:ext cx="4506006" cy="3379076"/>
          </a:xfrm>
          <a:effectLst>
            <a:softEdge rad="112500"/>
          </a:effec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07950" y="1768475"/>
            <a:ext cx="3887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Анализ деятельности детей</a:t>
            </a:r>
          </a:p>
        </p:txBody>
      </p:sp>
      <p:pic>
        <p:nvPicPr>
          <p:cNvPr id="18437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863" y="1448472"/>
            <a:ext cx="4656137" cy="3491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Работы детей</a:t>
            </a:r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934678"/>
            <a:ext cx="3528962" cy="2646722"/>
          </a:xfrm>
          <a:effectLst>
            <a:softEdge rad="112500"/>
          </a:effec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958" y="980728"/>
            <a:ext cx="3576712" cy="268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54090"/>
            <a:ext cx="4032697" cy="302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25" y="3661535"/>
            <a:ext cx="3884063" cy="2913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937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C0099"/>
                </a:solidFill>
              </a:rPr>
              <a:t>Итоги проведенной работы с детьми</a:t>
            </a:r>
            <a:r>
              <a:rPr lang="ru-RU" altLang="ru-RU" sz="4000" smtClean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052513"/>
            <a:ext cx="5327650" cy="5689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+mj-lt"/>
              </a:rPr>
              <a:t>В ходе занятия дети полностью погрузились в процесс изготовления пряничного рельефа.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+mj-lt"/>
              </a:rPr>
              <a:t>Некоторые дети сделали не по одной работе.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+mj-lt"/>
              </a:rPr>
              <a:t>Не у всех детей получалось надавливать на формочку с нужной силой, так, чтобы излишки теста могли легко отделиться.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4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407" y="1268760"/>
            <a:ext cx="3936537" cy="2952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4221163"/>
            <a:ext cx="3294062" cy="247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69863" y="-306388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Рефлексия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215900" y="584200"/>
            <a:ext cx="4860925" cy="34559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CC"/>
                </a:solidFill>
              </a:rPr>
              <a:t>Проделанная работа показала, что предложенная детям тематика образовательной деятельности, техника исполнения доступны и интересны детям среднего дошкольного возраста.</a:t>
            </a:r>
          </a:p>
        </p:txBody>
      </p:sp>
      <p:pic>
        <p:nvPicPr>
          <p:cNvPr id="21508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935413" cy="2951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3282950" y="4076700"/>
            <a:ext cx="5905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CC"/>
                </a:solidFill>
              </a:rPr>
              <a:t> Бумажное тесто имеет сопротивляемость, несколько отличающуюся от других знакомых детям пластических материалов и это необходимо было учесть при проведении работы с детьми.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1510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62437"/>
            <a:ext cx="3324311" cy="249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65125" y="-171450"/>
            <a:ext cx="8229600" cy="129698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Выводы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271780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000" b="1" dirty="0" smtClean="0">
                <a:solidFill>
                  <a:srgbClr val="0000CC"/>
                </a:solidFill>
                <a:latin typeface="+mj-lt"/>
              </a:rPr>
              <a:t>В ходе проведения занятия удалось выполнить поставленные задачи, об этом свидетельствует возросший интерес детей к лепке.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7000" b="1" dirty="0" smtClean="0">
                <a:solidFill>
                  <a:srgbClr val="0000CC"/>
                </a:solidFill>
                <a:latin typeface="+mj-lt"/>
              </a:rPr>
              <a:t>Дети освоили технику работы с бумажным тестом.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7000" b="1" dirty="0">
                <a:solidFill>
                  <a:srgbClr val="0000CC"/>
                </a:solidFill>
                <a:latin typeface="+mj-lt"/>
              </a:rPr>
              <a:t>Закрепили приемы лепки, освоенные в предыдущих группах.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51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3357563"/>
            <a:ext cx="4824413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0000CC"/>
                </a:solidFill>
                <a:latin typeface="+mj-lt"/>
              </a:rPr>
              <a:t>Старались работать аккуратно.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0000CC"/>
                </a:solidFill>
                <a:latin typeface="+mj-lt"/>
              </a:rPr>
              <a:t>В процессе украшения работ проявляли активность, самостоятельность, творческое воображение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rgbClr val="0000CC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22533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63" y="3500438"/>
            <a:ext cx="4222937" cy="3168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99"/>
                </a:solidFill>
              </a:rPr>
              <a:t>ГБОУ Гимназия №1542 </a:t>
            </a:r>
            <a:br>
              <a:rPr lang="ru-RU" b="1" dirty="0" smtClean="0">
                <a:solidFill>
                  <a:srgbClr val="CC0099"/>
                </a:solidFill>
              </a:rPr>
            </a:br>
            <a:r>
              <a:rPr lang="ru-RU" b="1" dirty="0" smtClean="0">
                <a:solidFill>
                  <a:srgbClr val="CC0099"/>
                </a:solidFill>
              </a:rPr>
              <a:t>Структурное подразделение №1</a:t>
            </a:r>
            <a:endParaRPr lang="ru-RU" b="1" dirty="0">
              <a:solidFill>
                <a:srgbClr val="CC0099"/>
              </a:solidFill>
            </a:endParaRP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056438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685925"/>
            <a:ext cx="7056438" cy="469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Рекомендации: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43926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CC"/>
                </a:solidFill>
              </a:rPr>
              <a:t>Лепить необходимо начинать с самого раннего возраста.</a:t>
            </a:r>
          </a:p>
          <a:p>
            <a:pPr eaLnBrk="1" hangingPunct="1"/>
            <a:r>
              <a:rPr lang="ru-RU" altLang="ru-RU" sz="2800" b="1" smtClean="0">
                <a:solidFill>
                  <a:srgbClr val="0000CC"/>
                </a:solidFill>
              </a:rPr>
              <a:t>Занятия лепкой должны сопровождаться интересными, веселыми, сказочными историями.</a:t>
            </a:r>
          </a:p>
          <a:p>
            <a:pPr eaLnBrk="1" hangingPunct="1"/>
            <a:r>
              <a:rPr lang="ru-RU" altLang="ru-RU" sz="2800" b="1" smtClean="0">
                <a:solidFill>
                  <a:srgbClr val="0000CC"/>
                </a:solidFill>
              </a:rPr>
              <a:t>Необходимо чаще предлагать детям пластичные материалы в свободное от занятий время. </a:t>
            </a:r>
          </a:p>
          <a:p>
            <a:pPr eaLnBrk="1" hangingPunct="1"/>
            <a:r>
              <a:rPr lang="ru-RU" altLang="ru-RU" sz="2800" b="1" smtClean="0">
                <a:solidFill>
                  <a:srgbClr val="0000CC"/>
                </a:solidFill>
              </a:rPr>
              <a:t>Лепить вместе с детьми предметы, которые они могут использовать для игры или украшения стен своей комнаты, а также для подарков взрослым.</a:t>
            </a:r>
          </a:p>
          <a:p>
            <a:pPr eaLnBrk="1" hangingPunct="1"/>
            <a:r>
              <a:rPr lang="ru-RU" altLang="ru-RU" sz="2800" b="1" smtClean="0">
                <a:solidFill>
                  <a:srgbClr val="0000CC"/>
                </a:solidFill>
              </a:rPr>
              <a:t>Зимой во время прогулок материалом для создания скульптур может быть снег, а летом мокрый песок.</a:t>
            </a:r>
          </a:p>
          <a:p>
            <a:pPr eaLnBrk="1" hangingPunct="1"/>
            <a:endParaRPr lang="ru-RU" altLang="ru-RU" sz="2800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CC0099"/>
                </a:solidFill>
              </a:rPr>
              <a:t>Спасибо за внимание!</a:t>
            </a:r>
          </a:p>
        </p:txBody>
      </p:sp>
      <p:pic>
        <p:nvPicPr>
          <p:cNvPr id="22531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AF7FF"/>
              </a:clrFrom>
              <a:clrTo>
                <a:srgbClr val="EAF7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925" y="-249238"/>
            <a:ext cx="1619250" cy="2309813"/>
          </a:xfrm>
        </p:spPr>
      </p:pic>
      <p:pic>
        <p:nvPicPr>
          <p:cNvPr id="24580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9375" cy="494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-176213"/>
            <a:ext cx="16224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Актуальность</a:t>
            </a:r>
            <a:br>
              <a:rPr lang="ru-RU" altLang="ru-RU" b="1" smtClean="0">
                <a:solidFill>
                  <a:srgbClr val="CC0099"/>
                </a:solidFill>
              </a:rPr>
            </a:br>
            <a:endParaRPr lang="ru-RU" altLang="ru-RU" b="1" smtClean="0">
              <a:solidFill>
                <a:srgbClr val="CC0099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71438" y="576263"/>
            <a:ext cx="9036050" cy="331152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CC"/>
                </a:solidFill>
              </a:rPr>
              <a:t>Ознакомление детей с русскими традициями;</a:t>
            </a:r>
          </a:p>
          <a:p>
            <a:pPr eaLnBrk="1" hangingPunct="1"/>
            <a:r>
              <a:rPr lang="ru-RU" altLang="ru-RU" sz="2800" b="1" smtClean="0">
                <a:solidFill>
                  <a:srgbClr val="0000CC"/>
                </a:solidFill>
              </a:rPr>
              <a:t>Ознакомление детей со свойствами бумажного теста;</a:t>
            </a:r>
          </a:p>
          <a:p>
            <a:pPr eaLnBrk="1" hangingPunct="1"/>
            <a:r>
              <a:rPr lang="ru-RU" altLang="ru-RU" sz="2800" b="1" smtClean="0">
                <a:solidFill>
                  <a:srgbClr val="0000CC"/>
                </a:solidFill>
              </a:rPr>
              <a:t>Развитие мелкой моторики;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093913"/>
            <a:ext cx="4354512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4514850"/>
            <a:ext cx="8640762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rgbClr val="0000CC"/>
                </a:solidFill>
                <a:latin typeface="+mj-lt"/>
              </a:rPr>
              <a:t>Активизация художественного опыта детей;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rgbClr val="0000CC"/>
                </a:solidFill>
                <a:latin typeface="+mj-lt"/>
              </a:rPr>
              <a:t>Возможность практического применения;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rgbClr val="0000CC"/>
                </a:solidFill>
                <a:latin typeface="+mj-lt"/>
              </a:rPr>
              <a:t>Разработка конкретного содержания занятия с детьми и адаптация имеющихся материалов для детей 4-5 лет.</a:t>
            </a:r>
          </a:p>
          <a:p>
            <a:pPr>
              <a:defRPr/>
            </a:pP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75" y="0"/>
            <a:ext cx="8229600" cy="1858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99"/>
                </a:solidFill>
              </a:rPr>
              <a:t>Возрастные и психолого-педагогические особенности детей 4-5 лет </a:t>
            </a:r>
            <a:endParaRPr lang="ru-RU" b="1" dirty="0">
              <a:solidFill>
                <a:srgbClr val="CC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" y="1844675"/>
            <a:ext cx="4930775" cy="33845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</a:rPr>
              <a:t>Совершенствуется техническая сторона изобразительной деятельности;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</a:rPr>
              <a:t>Начинает развиваться образное мышление;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</a:rPr>
              <a:t>Развивается воображение;</a:t>
            </a:r>
          </a:p>
        </p:txBody>
      </p:sp>
      <p:pic>
        <p:nvPicPr>
          <p:cNvPr id="7172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1989138"/>
            <a:ext cx="4494213" cy="252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950" y="4991100"/>
            <a:ext cx="8699500" cy="2517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00CC"/>
                </a:solidFill>
                <a:latin typeface="Calibri"/>
              </a:rPr>
              <a:t>Совершенствуются умения лепить из пластичных материалов;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00CC"/>
                </a:solidFill>
                <a:latin typeface="Calibri"/>
              </a:rPr>
              <a:t>Развивается стремление украшать вылепленные изделия.</a:t>
            </a:r>
          </a:p>
          <a:p>
            <a:pPr>
              <a:defRPr/>
            </a:pPr>
            <a:endParaRPr lang="ru-RU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C0099"/>
                </a:solidFill>
              </a:rPr>
              <a:t>Конспект занятия по лепке из бумажного теста для детей средней группы на тему «Пряники»</a:t>
            </a:r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D3D9CB"/>
              </a:clrFrom>
              <a:clrTo>
                <a:srgbClr val="D3D9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2133600"/>
            <a:ext cx="6037263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15398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b="1" smtClean="0">
                <a:solidFill>
                  <a:srgbClr val="CC0099"/>
                </a:solidFill>
              </a:rPr>
              <a:t>Цель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500188"/>
            <a:ext cx="4321175" cy="452596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Учить </a:t>
            </a:r>
            <a:r>
              <a:rPr lang="ru-RU" b="1" dirty="0">
                <a:solidFill>
                  <a:srgbClr val="0000CC"/>
                </a:solidFill>
              </a:rPr>
              <a:t>детей лепить пряничный рельеф, используя знакомые приемы лепки </a:t>
            </a:r>
            <a:r>
              <a:rPr lang="ru-RU" b="1" dirty="0" smtClean="0">
                <a:solidFill>
                  <a:srgbClr val="0000CC"/>
                </a:solidFill>
              </a:rPr>
              <a:t>и </a:t>
            </a:r>
            <a:r>
              <a:rPr lang="ru-RU" b="1" dirty="0">
                <a:solidFill>
                  <a:srgbClr val="0000CC"/>
                </a:solidFill>
              </a:rPr>
              <a:t>формочки для </a:t>
            </a:r>
            <a:r>
              <a:rPr lang="ru-RU" b="1" dirty="0" smtClean="0">
                <a:solidFill>
                  <a:srgbClr val="0000CC"/>
                </a:solidFill>
              </a:rPr>
              <a:t>лепки; </a:t>
            </a:r>
            <a:r>
              <a:rPr lang="ru-RU" b="1" dirty="0">
                <a:solidFill>
                  <a:srgbClr val="0000CC"/>
                </a:solidFill>
              </a:rPr>
              <a:t>украшать свои </a:t>
            </a:r>
            <a:r>
              <a:rPr lang="ru-RU" b="1" dirty="0" smtClean="0">
                <a:solidFill>
                  <a:srgbClr val="0000CC"/>
                </a:solidFill>
              </a:rPr>
              <a:t>изображения семенами подсолнечника и тыквы.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8651">
            <a:off x="4024751" y="1946511"/>
            <a:ext cx="4787702" cy="359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5" y="765175"/>
            <a:ext cx="5113338" cy="42481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u="sng" dirty="0" smtClean="0">
                <a:solidFill>
                  <a:srgbClr val="CC0099"/>
                </a:solidFill>
              </a:rPr>
              <a:t>Образовательные: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solidFill>
                  <a:srgbClr val="0000CC"/>
                </a:solidFill>
              </a:rPr>
              <a:t>1.Учить </a:t>
            </a:r>
            <a:r>
              <a:rPr lang="ru-RU" sz="3000" b="1" dirty="0">
                <a:solidFill>
                  <a:srgbClr val="0000CC"/>
                </a:solidFill>
              </a:rPr>
              <a:t>детей выбирать содержание своей работы из круга определенных предметов.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solidFill>
                  <a:srgbClr val="0000CC"/>
                </a:solidFill>
              </a:rPr>
              <a:t>2.Закреплять </a:t>
            </a:r>
            <a:r>
              <a:rPr lang="ru-RU" sz="3000" b="1" dirty="0">
                <a:solidFill>
                  <a:srgbClr val="0000CC"/>
                </a:solidFill>
              </a:rPr>
              <a:t>приемы лепки: раскатывание и сплющивание, надавливание, уравнивание краев пальцами.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985" y="1268760"/>
            <a:ext cx="4129153" cy="3096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75" y="4868863"/>
            <a:ext cx="8797925" cy="166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00CC"/>
                </a:solidFill>
                <a:latin typeface="+mj-lt"/>
              </a:rPr>
              <a:t>3.Формировать умение работать аккуратно.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00CC"/>
                </a:solidFill>
                <a:latin typeface="+mj-lt"/>
              </a:rPr>
              <a:t>4.Учить отмечать разнообразие получившихся изображений, радоваться им.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981075"/>
            <a:ext cx="5194300" cy="49244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u="sng" dirty="0" smtClean="0">
                <a:solidFill>
                  <a:srgbClr val="CC0099"/>
                </a:solidFill>
              </a:rPr>
              <a:t>Развивающие</a:t>
            </a:r>
            <a:r>
              <a:rPr lang="ru-RU" sz="3900" b="1" u="sng" dirty="0" smtClean="0">
                <a:solidFill>
                  <a:srgbClr val="CC0099"/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1.Развивать </a:t>
            </a:r>
            <a:r>
              <a:rPr lang="ru-RU" b="1" dirty="0">
                <a:solidFill>
                  <a:srgbClr val="0000CC"/>
                </a:solidFill>
              </a:rPr>
              <a:t>мелкую моторику пальцев рук и кистей.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2.Развивать </a:t>
            </a:r>
            <a:r>
              <a:rPr lang="ru-RU" b="1" dirty="0">
                <a:solidFill>
                  <a:srgbClr val="0000CC"/>
                </a:solidFill>
              </a:rPr>
              <a:t>чувство формы.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</a:rPr>
              <a:t>3.Развивать </a:t>
            </a:r>
            <a:r>
              <a:rPr lang="ru-RU" b="1" dirty="0">
                <a:solidFill>
                  <a:srgbClr val="0000CC"/>
                </a:solidFill>
              </a:rPr>
              <a:t>творческое воображение, стойкий интерес к изобразительной деятельности.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3600" b="1" u="sng" dirty="0">
              <a:solidFill>
                <a:srgbClr val="CC0099"/>
              </a:solidFill>
            </a:endParaRP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1484313"/>
            <a:ext cx="4416425" cy="331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99"/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" y="981075"/>
            <a:ext cx="4679950" cy="3455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u="sng" dirty="0" smtClean="0">
                <a:solidFill>
                  <a:srgbClr val="CC0099"/>
                </a:solidFill>
              </a:rPr>
              <a:t>Воспитательные: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</a:rPr>
              <a:t>1.Вызывать </a:t>
            </a:r>
            <a:r>
              <a:rPr lang="ru-RU" sz="2800" b="1" dirty="0">
                <a:solidFill>
                  <a:srgbClr val="0000CC"/>
                </a:solidFill>
              </a:rPr>
              <a:t>интерес к изобразительной деятельности (лепке), умение добиваться при лепке наибольшего 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</a:rPr>
              <a:t>сходства </a:t>
            </a:r>
            <a:r>
              <a:rPr lang="ru-RU" sz="2800" b="1" dirty="0">
                <a:solidFill>
                  <a:srgbClr val="0000CC"/>
                </a:solidFill>
              </a:rPr>
              <a:t>с образцами.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u="sng" dirty="0">
              <a:solidFill>
                <a:srgbClr val="CC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38" y="4603750"/>
            <a:ext cx="85852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00CC"/>
                </a:solidFill>
                <a:latin typeface="+mj-lt"/>
              </a:rPr>
              <a:t>2.Воспитывать аккуратность, самостоятельность и активность.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00CC"/>
                </a:solidFill>
                <a:latin typeface="+mj-lt"/>
              </a:rPr>
              <a:t>3.Воспитывать желание доводить начатое до конца, радоваться результату.</a:t>
            </a:r>
          </a:p>
          <a:p>
            <a:pPr>
              <a:defRPr/>
            </a:pPr>
            <a:endParaRPr lang="ru-RU" sz="2800" dirty="0">
              <a:latin typeface="+mj-lt"/>
            </a:endParaRPr>
          </a:p>
        </p:txBody>
      </p:sp>
      <p:pic>
        <p:nvPicPr>
          <p:cNvPr id="12293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128713"/>
            <a:ext cx="4618037" cy="346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522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к конспекту занятия по лепке из бумажного теста для детей средней группы на тему «Пряники»</vt:lpstr>
      <vt:lpstr>ГБОУ Гимназия №1542  Структурное подразделение №1</vt:lpstr>
      <vt:lpstr>Актуальность </vt:lpstr>
      <vt:lpstr>Возрастные и психолого-педагогические особенности детей 4-5 лет </vt:lpstr>
      <vt:lpstr>Конспект занятия по лепке из бумажного теста для детей средней группы на тему «Пряники»</vt:lpstr>
      <vt:lpstr>Цель :</vt:lpstr>
      <vt:lpstr>Задачи:</vt:lpstr>
      <vt:lpstr>Задачи:</vt:lpstr>
      <vt:lpstr>Задачи:</vt:lpstr>
      <vt:lpstr>Материалы :</vt:lpstr>
      <vt:lpstr>Первая часть</vt:lpstr>
      <vt:lpstr>Презентация PowerPoint</vt:lpstr>
      <vt:lpstr>Вторая часть</vt:lpstr>
      <vt:lpstr>Украшаем пряничный рельеф</vt:lpstr>
      <vt:lpstr>Третья часть</vt:lpstr>
      <vt:lpstr>Работы детей</vt:lpstr>
      <vt:lpstr>Итоги проведенной работы с детьми </vt:lpstr>
      <vt:lpstr>Рефлексия</vt:lpstr>
      <vt:lpstr>Выводы </vt:lpstr>
      <vt:lpstr>Рекомендации: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</dc:title>
  <dc:creator>Ксения</dc:creator>
  <cp:lastModifiedBy>RS</cp:lastModifiedBy>
  <cp:revision>40</cp:revision>
  <dcterms:created xsi:type="dcterms:W3CDTF">2014-12-17T18:20:07Z</dcterms:created>
  <dcterms:modified xsi:type="dcterms:W3CDTF">2016-01-29T17:40:27Z</dcterms:modified>
</cp:coreProperties>
</file>