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57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790D48C-EA4A-48CE-93B3-253BE00648DB}" type="datetimeFigureOut">
              <a:rPr lang="ru-RU" smtClean="0"/>
              <a:t>15.10.2016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4BAEEF-B5F8-491E-8BB6-45B6DA56C2A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785795"/>
            <a:ext cx="84582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Мастер-КЛАСС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2400" b="1" dirty="0">
              <a:solidFill>
                <a:srgbClr val="000000"/>
              </a:solidFill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1200" b="1" dirty="0">
              <a:solidFill>
                <a:srgbClr val="000000"/>
              </a:solidFill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1200" b="1" dirty="0">
              <a:solidFill>
                <a:srgbClr val="000000"/>
              </a:solidFill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1200" b="1" dirty="0">
              <a:solidFill>
                <a:srgbClr val="000000"/>
              </a:solidFill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1200" b="1" dirty="0">
              <a:solidFill>
                <a:srgbClr val="000000"/>
              </a:solidFill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1200" b="1" dirty="0">
              <a:solidFill>
                <a:srgbClr val="000000"/>
              </a:solidFill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zh-CN" sz="1200" b="1" dirty="0">
              <a:solidFill>
                <a:srgbClr val="000000"/>
              </a:solidFill>
              <a:latin typeface="Times New Roman" pitchFamily="18" charset="0"/>
              <a:ea typeface="DejaVu Sans" pitchFamily="34" charset="0"/>
              <a:cs typeface="Times New Roman" pitchFamily="18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Арылахова</a:t>
            </a:r>
            <a:r>
              <a:rPr kumimoji="0" lang="ru-RU" altLang="zh-CN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 </a:t>
            </a:r>
            <a:r>
              <a:rPr kumimoji="0" lang="ru-RU" altLang="zh-CN" sz="1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Сардаана</a:t>
            </a:r>
            <a:r>
              <a:rPr kumimoji="0" lang="ru-RU" altLang="zh-CN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 Николаевна</a:t>
            </a:r>
            <a:endParaRPr kumimoji="0" lang="ru-RU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учителя английского языка первой категории</a:t>
            </a:r>
            <a:endParaRPr kumimoji="0" lang="ru-RU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МОБУ СОШ №20 г. Якутск</a:t>
            </a:r>
            <a:endParaRPr kumimoji="0" lang="ru-RU" altLang="zh-CN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ol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1714488"/>
            <a:ext cx="4910338" cy="27984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Игра «АУКЦИОН»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Игра "Гангстеры"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Игра "Меню"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465138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Кроссворды, чайнворды,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ребусы, загадки на уроках </a:t>
            </a:r>
            <a:r>
              <a:rPr lang="ru-RU" sz="4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английского языка</a:t>
            </a:r>
            <a:endParaRPr lang="ru-RU" sz="4000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  <a:p>
            <a:endParaRPr lang="ru-RU" sz="4000" dirty="0"/>
          </a:p>
        </p:txBody>
      </p:sp>
      <p:pic>
        <p:nvPicPr>
          <p:cNvPr id="4" name="Рисунок 3" descr="page0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3357562"/>
            <a:ext cx="4595828" cy="340518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Электронные тренажёры на уроках </a:t>
            </a: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английского языка</a:t>
            </a: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4" name="Рисунок 3" descr="плакат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3000372"/>
            <a:ext cx="3400425" cy="364806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3600" b="1" i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Результативность: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1) формируются такие качества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личности как терпение, настойчивость, ответственность, любознательность, стремление к познавательной деятельности;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2) вырабатывается умение самостоятельно добывать знания и применять их на практике;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3)  создаётся положительный морально-психологический климат в классе для </a:t>
            </a:r>
            <a:r>
              <a:rPr lang="ru-RU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развития личности обучающихся;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3600" b="1" i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Результативность: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4) повышается уровень развития коммуникативных  навыков обучающихся;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5) в каждом классе выделяется группа обучающихся, у которых  наблюдается высокий уровень </a:t>
            </a:r>
            <a:r>
              <a:rPr lang="ru-RU" b="1" i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сфрмированности</a:t>
            </a: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устойчивой мотивации познания;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6) развивается наблюдательность</a:t>
            </a:r>
            <a:r>
              <a:rPr lang="ru-RU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;, умения видеть необычное в знакомых вещах.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PC\Desktop\Рисунок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7500990" cy="472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altLang="ru-RU" b="1" i="1" dirty="0" smtClean="0">
                <a:solidFill>
                  <a:schemeClr val="accent2"/>
                </a:solidFill>
                <a:latin typeface="Monotype Corsiva" pitchFamily="66" charset="0"/>
              </a:rPr>
              <a:t>Игра – путь детей к познанию мира, в котором они живут, </a:t>
            </a:r>
          </a:p>
          <a:p>
            <a:pPr algn="ctr">
              <a:buNone/>
            </a:pPr>
            <a:r>
              <a:rPr lang="ru-RU" altLang="ru-RU" b="1" i="1" dirty="0" smtClean="0">
                <a:solidFill>
                  <a:schemeClr val="accent2"/>
                </a:solidFill>
                <a:latin typeface="Monotype Corsiva" pitchFamily="66" charset="0"/>
              </a:rPr>
              <a:t>и который они призваны изменить.</a:t>
            </a:r>
          </a:p>
          <a:p>
            <a:endParaRPr lang="ru-RU" dirty="0"/>
          </a:p>
        </p:txBody>
      </p:sp>
      <p:pic>
        <p:nvPicPr>
          <p:cNvPr id="5" name="Рисунок 4" descr="картинка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357562"/>
            <a:ext cx="7358114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53975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zh-CN" b="1" dirty="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Использование  игровых методов обучения на уроках </a:t>
            </a:r>
            <a:endParaRPr lang="ru-RU" altLang="zh-CN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53975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zh-CN" b="1" dirty="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английского языка</a:t>
            </a:r>
          </a:p>
          <a:p>
            <a:endParaRPr lang="ru-RU" dirty="0"/>
          </a:p>
        </p:txBody>
      </p:sp>
      <p:pic>
        <p:nvPicPr>
          <p:cNvPr id="4" name="Рисунок 3" descr="1101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3357562"/>
            <a:ext cx="5643602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богдан\Desktop\картинки\Ушински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142984"/>
            <a:ext cx="4348163" cy="552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14282" y="1928802"/>
            <a:ext cx="3286148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 Сделать серьёзное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занятие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для ребёнка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занимательным –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вот задача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первоначального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обучения».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                       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К. Д. Ушинский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богдан\Desktop\картинки\8ab6ec82188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764860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928794" y="5786454"/>
            <a:ext cx="571504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ru-RU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«школа»  -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«досуг» (</a:t>
            </a:r>
            <a:r>
              <a:rPr lang="ru-RU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древнегреч</a:t>
            </a:r>
            <a:r>
              <a:rPr lang="ru-RU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богдан\Desktop\картинки\каменски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05262" y="1071546"/>
            <a:ext cx="4781580" cy="521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928662" y="2143116"/>
            <a:ext cx="2500330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Образование должно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возбуждать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«интерес к знанию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 охоту к учению».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                            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ru-RU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Я. А. Каменский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Ради чего?</a:t>
            </a:r>
            <a:b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Как сделать так,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чтобы сохранить интерес 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обучающихся к предмету с первого до последнего урока?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Как создать атмосферу поиска и творчества на уроке?</a:t>
            </a:r>
          </a:p>
          <a:p>
            <a:pPr marL="609600" indent="-609600">
              <a:lnSpc>
                <a:spcPct val="80000"/>
              </a:lnSpc>
              <a:defRPr/>
            </a:pP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Как сделать так, чтобы учиться было интересно?</a:t>
            </a:r>
          </a:p>
          <a:p>
            <a:pPr marL="609600" indent="-609600">
              <a:lnSpc>
                <a:spcPct val="80000"/>
              </a:lnSpc>
              <a:defRPr/>
            </a:pP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Девиз моей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Педагогической деятельности: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ru-RU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«Учение без принуждения».            </a:t>
            </a:r>
          </a:p>
          <a:p>
            <a:endParaRPr lang="ru-RU" dirty="0"/>
          </a:p>
        </p:txBody>
      </p:sp>
      <p:pic>
        <p:nvPicPr>
          <p:cNvPr id="4" name="Рисунок 3" descr="___20160209_101731245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075" y="2285992"/>
            <a:ext cx="2428892" cy="421481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 algn="ctr">
              <a:lnSpc>
                <a:spcPct val="90000"/>
              </a:lnSpc>
              <a:buNone/>
              <a:defRPr/>
            </a:pPr>
            <a:r>
              <a:rPr lang="ru-RU" sz="48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НУЖНО ВСЕГДА ПОМНИТЬ: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Выбор формы игры должен быть педагогически и дидактически обоснован.Нужно всегда знать ЦЕЛИ использования игры.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 В играх должно быть задействовано как можно больше обучающихся.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3. Игры должны соответствовать возрасту,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т. е. быть ДОСТУПНЫМИ.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4. Игры служат развитию всех видов речевой деятельности.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ru-RU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None/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5. Необходимо соблюдать умеренность в использовании игр на уроках.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ru-RU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По форме использования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3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и по содержанию:</a:t>
            </a:r>
          </a:p>
          <a:p>
            <a:pPr>
              <a:lnSpc>
                <a:spcPct val="90000"/>
              </a:lnSpc>
              <a:buNone/>
              <a:defRPr/>
            </a:pPr>
            <a:endParaRPr lang="ru-RU" sz="3600" b="1" i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itchFamily="66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Настольные;</a:t>
            </a:r>
          </a:p>
          <a:p>
            <a:pPr>
              <a:lnSpc>
                <a:spcPct val="90000"/>
              </a:lnSpc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Дидактические;</a:t>
            </a:r>
          </a:p>
          <a:p>
            <a:pPr>
              <a:lnSpc>
                <a:spcPct val="90000"/>
              </a:lnSpc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Ролевые;</a:t>
            </a:r>
          </a:p>
          <a:p>
            <a:pPr>
              <a:lnSpc>
                <a:spcPct val="90000"/>
              </a:lnSpc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Деловые;</a:t>
            </a:r>
          </a:p>
          <a:p>
            <a:pPr>
              <a:lnSpc>
                <a:spcPct val="90000"/>
              </a:lnSpc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Интеллектуальные;</a:t>
            </a:r>
          </a:p>
          <a:p>
            <a:pPr>
              <a:lnSpc>
                <a:spcPct val="90000"/>
              </a:lnSpc>
              <a:defRPr/>
            </a:pPr>
            <a:r>
              <a:rPr lang="ru-RU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Интерактивные</a:t>
            </a:r>
          </a:p>
          <a:p>
            <a:endParaRPr lang="ru-RU" dirty="0"/>
          </a:p>
        </p:txBody>
      </p:sp>
      <p:pic>
        <p:nvPicPr>
          <p:cNvPr id="5" name="Рисунок 4" descr="Sochinenie-na-temu-uchit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2857496"/>
            <a:ext cx="3214678" cy="371475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</TotalTime>
  <Words>348</Words>
  <Application>Microsoft Office PowerPoint</Application>
  <PresentationFormat>Экран (4:3)</PresentationFormat>
  <Paragraphs>89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Мастер-КЛАСС  </vt:lpstr>
      <vt:lpstr>Слайд 2</vt:lpstr>
      <vt:lpstr>Слайд 3</vt:lpstr>
      <vt:lpstr>Слайд 4</vt:lpstr>
      <vt:lpstr>Слайд 5</vt:lpstr>
      <vt:lpstr>Ради чего? </vt:lpstr>
      <vt:lpstr>Слайд 7</vt:lpstr>
      <vt:lpstr>Слайд 8</vt:lpstr>
      <vt:lpstr>Слайд 9</vt:lpstr>
      <vt:lpstr>Игра «АУКЦИОН»</vt:lpstr>
      <vt:lpstr>Игра "Гангстеры" </vt:lpstr>
      <vt:lpstr>Игра "Меню" 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</dc:title>
  <dc:creator>User</dc:creator>
  <cp:lastModifiedBy>User</cp:lastModifiedBy>
  <cp:revision>3</cp:revision>
  <dcterms:created xsi:type="dcterms:W3CDTF">2016-10-15T13:40:19Z</dcterms:created>
  <dcterms:modified xsi:type="dcterms:W3CDTF">2016-10-15T14:05:38Z</dcterms:modified>
</cp:coreProperties>
</file>