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65" r:id="rId8"/>
    <p:sldId id="264" r:id="rId9"/>
    <p:sldId id="263" r:id="rId10"/>
    <p:sldId id="268" r:id="rId11"/>
    <p:sldId id="267" r:id="rId12"/>
    <p:sldId id="266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2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3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3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286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9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5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62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5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6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5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8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7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7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3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5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75A5BE-1408-462A-9B83-15DF5A387F5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C481-E849-4223-9951-A721336EB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429492"/>
            <a:ext cx="8825658" cy="40178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Методические материалы</a:t>
            </a:r>
            <a:br>
              <a:rPr lang="ru-RU" dirty="0" smtClean="0"/>
            </a:br>
            <a:r>
              <a:rPr lang="ru-RU" sz="4000" dirty="0" smtClean="0"/>
              <a:t>«Мастер-класс</a:t>
            </a:r>
            <a:br>
              <a:rPr lang="ru-RU" sz="4000" dirty="0" smtClean="0"/>
            </a:br>
            <a:r>
              <a:rPr lang="ru-RU" sz="4000" dirty="0" smtClean="0"/>
              <a:t> «Городской пейзаж.</a:t>
            </a:r>
            <a:br>
              <a:rPr lang="ru-RU" sz="4000" dirty="0" smtClean="0"/>
            </a:br>
            <a:r>
              <a:rPr lang="ru-RU" sz="4000" dirty="0" smtClean="0"/>
              <a:t> Живопись акриловыми красками»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8728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Подготовила </a:t>
            </a:r>
          </a:p>
          <a:p>
            <a:pPr algn="ctr"/>
            <a:r>
              <a:rPr lang="ru-RU" b="1" dirty="0" smtClean="0"/>
              <a:t>заведующая художественным отделением </a:t>
            </a:r>
          </a:p>
          <a:p>
            <a:pPr algn="ctr"/>
            <a:r>
              <a:rPr lang="ru-RU" b="1" dirty="0" smtClean="0"/>
              <a:t>МБУДО «ДШИ им. Е.М. Беляева»</a:t>
            </a:r>
          </a:p>
          <a:p>
            <a:pPr algn="ctr"/>
            <a:r>
              <a:rPr lang="ru-RU" b="1" dirty="0" smtClean="0"/>
              <a:t>Ермолаева Галина Ивановна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009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4876799"/>
          </a:xfrm>
        </p:spPr>
        <p:txBody>
          <a:bodyPr/>
          <a:lstStyle/>
          <a:p>
            <a:r>
              <a:rPr lang="ru-RU" dirty="0" smtClean="0"/>
              <a:t>Когда </a:t>
            </a:r>
            <a:r>
              <a:rPr lang="ru-RU" smtClean="0"/>
              <a:t>поиии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23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2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5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инструменты для мастер-класса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87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3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цель мастер-класса – знакомство учащихся и с изобразительным искусством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Расширить кругозор учащихся, познакомить с жанром пейзажа</a:t>
            </a:r>
          </a:p>
          <a:p>
            <a:r>
              <a:rPr lang="ru-RU" dirty="0" smtClean="0"/>
              <a:t>На примере  городского пейзажа рассказать об особенностях рисования видов города, свойствах цвета, приёмах смешивания красок</a:t>
            </a:r>
          </a:p>
          <a:p>
            <a:r>
              <a:rPr lang="ru-RU" dirty="0" smtClean="0"/>
              <a:t>Выполнить работу совместно с педагогом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4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Данный мастер-класс рассчитан на учащихся 7-х – 8-х классов общеобразовательных школ города </a:t>
            </a:r>
          </a:p>
          <a:p>
            <a:r>
              <a:rPr lang="ru-RU" dirty="0" smtClean="0"/>
              <a:t>Мастер-класс «Городской пейзаж. Живопись акриловыми красками» проводится в рамках проекта «Пушкинская карта»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9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Материалы и инструменты для мастер-класса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2" y="2052918"/>
            <a:ext cx="9925162" cy="4195481"/>
          </a:xfrm>
        </p:spPr>
        <p:txBody>
          <a:bodyPr/>
          <a:lstStyle/>
          <a:p>
            <a:r>
              <a:rPr lang="ru-RU" dirty="0" smtClean="0"/>
              <a:t>Для проведения мастер-класса понадобятся следующие принадлежности:</a:t>
            </a:r>
          </a:p>
          <a:p>
            <a:r>
              <a:rPr lang="ru-RU" dirty="0" smtClean="0"/>
              <a:t>Грунтованный картон или холст на картоне</a:t>
            </a:r>
          </a:p>
          <a:p>
            <a:r>
              <a:rPr lang="ru-RU" dirty="0" smtClean="0"/>
              <a:t>Простой карандаш</a:t>
            </a:r>
          </a:p>
          <a:p>
            <a:r>
              <a:rPr lang="ru-RU" dirty="0" smtClean="0"/>
              <a:t>Акриловые краски (цвета подбираем </a:t>
            </a:r>
          </a:p>
          <a:p>
            <a:pPr marL="0" indent="0">
              <a:buNone/>
            </a:pPr>
            <a:r>
              <a:rPr lang="ru-RU" dirty="0" smtClean="0"/>
              <a:t>в зависимости от колорита  пейзажа)</a:t>
            </a:r>
          </a:p>
          <a:p>
            <a:r>
              <a:rPr lang="ru-RU" dirty="0" smtClean="0"/>
              <a:t>Палитра</a:t>
            </a:r>
          </a:p>
          <a:p>
            <a:r>
              <a:rPr lang="ru-RU" dirty="0" smtClean="0"/>
              <a:t>Кисти (синтетика)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0622" y="1814946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6" y="2052918"/>
            <a:ext cx="9606508" cy="4195481"/>
          </a:xfrm>
        </p:spPr>
        <p:txBody>
          <a:bodyPr/>
          <a:lstStyle/>
          <a:p>
            <a:r>
              <a:rPr lang="ru-RU" dirty="0" smtClean="0"/>
              <a:t>Для проведения мастер-класса </a:t>
            </a:r>
          </a:p>
          <a:p>
            <a:pPr marL="0" indent="0">
              <a:buNone/>
            </a:pPr>
            <a:r>
              <a:rPr lang="ru-RU" dirty="0" smtClean="0"/>
              <a:t>Необходимо подготовить рабочие</a:t>
            </a:r>
          </a:p>
          <a:p>
            <a:pPr marL="0" indent="0">
              <a:buNone/>
            </a:pPr>
            <a:r>
              <a:rPr lang="ru-RU" dirty="0" smtClean="0"/>
              <a:t> места для участников.</a:t>
            </a:r>
          </a:p>
          <a:p>
            <a:pPr marL="0" indent="0">
              <a:buNone/>
            </a:pPr>
            <a:r>
              <a:rPr lang="ru-RU" dirty="0" smtClean="0"/>
              <a:t>Так как не все школьники являются </a:t>
            </a:r>
          </a:p>
          <a:p>
            <a:pPr marL="0" indent="0">
              <a:buNone/>
            </a:pPr>
            <a:r>
              <a:rPr lang="ru-RU" dirty="0" smtClean="0"/>
              <a:t>учащимися художественного отделения</a:t>
            </a:r>
          </a:p>
          <a:p>
            <a:pPr marL="0" indent="0">
              <a:buNone/>
            </a:pPr>
            <a:r>
              <a:rPr lang="ru-RU" dirty="0" smtClean="0"/>
              <a:t>ДШИ, необходимо заранее подготовить</a:t>
            </a:r>
          </a:p>
          <a:p>
            <a:pPr marL="0" indent="0">
              <a:buNone/>
            </a:pPr>
            <a:r>
              <a:rPr lang="ru-RU" dirty="0" smtClean="0"/>
              <a:t> сюжет для рисования.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09" y="1690253"/>
            <a:ext cx="5652655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0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54728"/>
            <a:ext cx="8946541" cy="4793672"/>
          </a:xfrm>
        </p:spPr>
        <p:txBody>
          <a:bodyPr/>
          <a:lstStyle/>
          <a:p>
            <a:r>
              <a:rPr lang="ru-RU" dirty="0" smtClean="0"/>
              <a:t>На листочке заданного формата выполняю рисунок мягким карандашом или чёрной ручкой. С помощью принтера, выполняю необходимое количество копий. И для образца рисую такой же пейзаж на картоне чуть большего размера, чтобы показывать этапы работы.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0421" y="3725146"/>
            <a:ext cx="3311235" cy="2483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65" y="3075718"/>
            <a:ext cx="2660069" cy="35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0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6" y="1468582"/>
            <a:ext cx="9578798" cy="4779817"/>
          </a:xfrm>
        </p:spPr>
        <p:txBody>
          <a:bodyPr/>
          <a:lstStyle/>
          <a:p>
            <a:r>
              <a:rPr lang="ru-RU" dirty="0" smtClean="0"/>
              <a:t>Чтобы участникам мастер-класса</a:t>
            </a:r>
          </a:p>
          <a:p>
            <a:pPr marL="0" indent="0">
              <a:buNone/>
            </a:pPr>
            <a:r>
              <a:rPr lang="ru-RU" dirty="0" smtClean="0"/>
              <a:t> было легче ориентироваться, я </a:t>
            </a:r>
          </a:p>
          <a:p>
            <a:pPr marL="0" indent="0">
              <a:buNone/>
            </a:pPr>
            <a:r>
              <a:rPr lang="ru-RU" dirty="0" smtClean="0"/>
              <a:t>принесла на занятие свою работу,</a:t>
            </a:r>
          </a:p>
          <a:p>
            <a:pPr marL="0" indent="0">
              <a:buNone/>
            </a:pPr>
            <a:r>
              <a:rPr lang="ru-RU" dirty="0" smtClean="0"/>
              <a:t> изображающую мой родной</a:t>
            </a:r>
          </a:p>
          <a:p>
            <a:pPr marL="0" indent="0">
              <a:buNone/>
            </a:pPr>
            <a:r>
              <a:rPr lang="ru-RU" dirty="0" smtClean="0"/>
              <a:t> город </a:t>
            </a:r>
            <a:r>
              <a:rPr lang="ru-RU" dirty="0" err="1" smtClean="0"/>
              <a:t>Клинцы</a:t>
            </a:r>
            <a:r>
              <a:rPr lang="ru-RU" dirty="0" smtClean="0"/>
              <a:t>, выполненную </a:t>
            </a:r>
          </a:p>
          <a:p>
            <a:pPr marL="0" indent="0">
              <a:buNone/>
            </a:pPr>
            <a:r>
              <a:rPr lang="ru-RU" dirty="0" smtClean="0"/>
              <a:t>на картоне акриловыми</a:t>
            </a:r>
          </a:p>
          <a:p>
            <a:pPr marL="0" indent="0">
              <a:buNone/>
            </a:pPr>
            <a:r>
              <a:rPr lang="ru-RU" dirty="0" smtClean="0"/>
              <a:t> красками.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5941" r="11139" b="9901"/>
          <a:stretch/>
        </p:blipFill>
        <p:spPr>
          <a:xfrm>
            <a:off x="5679549" y="1288474"/>
            <a:ext cx="5598376" cy="4447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124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8" y="1288473"/>
            <a:ext cx="9509526" cy="4959927"/>
          </a:xfrm>
        </p:spPr>
        <p:txBody>
          <a:bodyPr/>
          <a:lstStyle/>
          <a:p>
            <a:r>
              <a:rPr lang="ru-RU" dirty="0" smtClean="0"/>
              <a:t>На первом этапе мастер-класса участникам предлагается перевести рисунок на грунтованный картон или натянутый на картон холст. </a:t>
            </a:r>
          </a:p>
          <a:p>
            <a:r>
              <a:rPr lang="ru-RU" dirty="0" smtClean="0"/>
              <a:t>Для этого с обратной стороны рисунка простым карандашом наносится штриховка.</a:t>
            </a:r>
          </a:p>
          <a:p>
            <a:r>
              <a:rPr lang="ru-RU" dirty="0" smtClean="0"/>
              <a:t>Далее лист кладём заштрихованной стороной на картон или холст и обводим нанесённый сверху рисунок простым карандашом, слегка надавливая на карандаш так, чтобы изображение отпечаталось на холсте или картоне.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8" y="4139045"/>
            <a:ext cx="3311235" cy="2483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4139044"/>
            <a:ext cx="3311236" cy="24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1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311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Методические материалы «Мастер-класс  «Городской пейзаж.  Живопись акриловыми красками»</vt:lpstr>
      <vt:lpstr>Презентация PowerPoint</vt:lpstr>
      <vt:lpstr>Цель и задачи</vt:lpstr>
      <vt:lpstr>Аудитория</vt:lpstr>
      <vt:lpstr>Материалы и инструменты для мастер-класса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Материалы и инструменты для мастер-класса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материалы «Мастер-класс  «Городской пейзаж.  Живопись акриловыми красками»</dc:title>
  <dc:creator>1</dc:creator>
  <cp:lastModifiedBy>1</cp:lastModifiedBy>
  <cp:revision>7</cp:revision>
  <dcterms:created xsi:type="dcterms:W3CDTF">2024-11-25T14:09:46Z</dcterms:created>
  <dcterms:modified xsi:type="dcterms:W3CDTF">2024-11-25T15:25:04Z</dcterms:modified>
</cp:coreProperties>
</file>