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14076-2814-4E52-9760-EE6549CACB1B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39B1C-C76B-4CFC-96A4-7CE1F94BC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39B1C-C76B-4CFC-96A4-7CE1F94BC7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764704"/>
            <a:ext cx="6622504" cy="18002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Муниципальное автономное учреждение дополнительного образования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«Дом детского творчества»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174210,  Новгородская область,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г. Чудово, ул. Некрасова д.19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501008"/>
            <a:ext cx="6048672" cy="18722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ВОЛОНТЁРСКОЕ     ДВИЖЕНИЕ 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«НАШ  МИР:  Молодёжный,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Интерактивный  Результат»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Март   2015 год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Направления деятельности волонтёрского движения «НАШ МИР»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ru-RU" sz="1600" dirty="0" smtClean="0"/>
              <a:t>День освобождения г. Чудово от</a:t>
            </a:r>
          </a:p>
          <a:p>
            <a:pPr>
              <a:buNone/>
            </a:pPr>
            <a:r>
              <a:rPr lang="ru-RU" sz="1600" dirty="0" smtClean="0"/>
              <a:t>немецко-фашистских захватчиков;</a:t>
            </a:r>
          </a:p>
          <a:p>
            <a:pPr>
              <a:buFont typeface="Arial" charset="0"/>
              <a:buChar char="•"/>
            </a:pPr>
            <a:r>
              <a:rPr lang="ru-RU" sz="1600" dirty="0" smtClean="0"/>
              <a:t>Конкурс рисунков, посвященный</a:t>
            </a:r>
          </a:p>
          <a:p>
            <a:pPr>
              <a:buNone/>
            </a:pPr>
            <a:r>
              <a:rPr lang="ru-RU" sz="1600" dirty="0" smtClean="0"/>
              <a:t>памяти художника-фронтовика Н.Н.</a:t>
            </a:r>
          </a:p>
          <a:p>
            <a:pPr>
              <a:buNone/>
            </a:pPr>
            <a:r>
              <a:rPr lang="ru-RU" sz="1600" dirty="0" smtClean="0"/>
              <a:t>Никифорова;</a:t>
            </a:r>
          </a:p>
          <a:p>
            <a:pPr>
              <a:buFont typeface="Arial" charset="0"/>
              <a:buChar char="•"/>
            </a:pPr>
            <a:r>
              <a:rPr lang="ru-RU" sz="1600" dirty="0" smtClean="0"/>
              <a:t>Поход выходного дня «Золотая</a:t>
            </a:r>
          </a:p>
          <a:p>
            <a:pPr>
              <a:buNone/>
            </a:pPr>
            <a:r>
              <a:rPr lang="ru-RU" sz="1600" dirty="0" smtClean="0"/>
              <a:t>осень», посвящённый лейтенанту В.</a:t>
            </a:r>
          </a:p>
          <a:p>
            <a:pPr>
              <a:buNone/>
            </a:pPr>
            <a:r>
              <a:rPr lang="ru-RU" sz="1600" dirty="0" err="1" smtClean="0"/>
              <a:t>Тузову</a:t>
            </a:r>
            <a:r>
              <a:rPr lang="ru-RU" sz="1600" dirty="0" smtClean="0"/>
              <a:t>;</a:t>
            </a:r>
          </a:p>
          <a:p>
            <a:pPr>
              <a:buFont typeface="Arial" charset="0"/>
              <a:buChar char="•"/>
            </a:pPr>
            <a:r>
              <a:rPr lang="ru-RU" sz="1600" dirty="0" smtClean="0"/>
              <a:t>Акции по благоустройству обелисков и памятных знаков;</a:t>
            </a:r>
          </a:p>
          <a:p>
            <a:pPr>
              <a:buNone/>
            </a:pPr>
            <a:r>
              <a:rPr lang="ru-RU" sz="1600" dirty="0" smtClean="0"/>
              <a:t>* Встречи с родственниками ветеранов ВОВ;</a:t>
            </a:r>
          </a:p>
          <a:p>
            <a:pPr>
              <a:buNone/>
            </a:pPr>
            <a:r>
              <a:rPr lang="ru-RU" sz="1600" dirty="0" smtClean="0"/>
              <a:t>* Автопробег «Салют, Победа!»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1600" dirty="0" smtClean="0"/>
              <a:t>Осенняя Успенская ярмарка;</a:t>
            </a:r>
          </a:p>
          <a:p>
            <a:pPr>
              <a:buFont typeface="Arial" charset="0"/>
              <a:buChar char="•"/>
            </a:pPr>
            <a:r>
              <a:rPr lang="ru-RU" sz="1600" dirty="0" smtClean="0"/>
              <a:t>Рождественский марафон;</a:t>
            </a:r>
          </a:p>
          <a:p>
            <a:pPr>
              <a:buFont typeface="Arial" charset="0"/>
              <a:buChar char="•"/>
            </a:pPr>
            <a:r>
              <a:rPr lang="ru-RU" sz="1600" dirty="0" smtClean="0"/>
              <a:t>Новогодние игровые программы для детей;</a:t>
            </a:r>
          </a:p>
          <a:p>
            <a:pPr>
              <a:buFont typeface="Arial" charset="0"/>
              <a:buChar char="•"/>
            </a:pPr>
            <a:r>
              <a:rPr lang="ru-RU" sz="1600" dirty="0" smtClean="0"/>
              <a:t>Проводы Зимы – Масленица;</a:t>
            </a:r>
          </a:p>
          <a:p>
            <a:pPr>
              <a:buFont typeface="Arial" charset="0"/>
              <a:buChar char="•"/>
            </a:pPr>
            <a:r>
              <a:rPr lang="ru-RU" sz="1600" dirty="0" smtClean="0"/>
              <a:t>Первомайская агропромышленная ярмарка</a:t>
            </a:r>
          </a:p>
          <a:p>
            <a:pPr>
              <a:buFont typeface="Arial" charset="0"/>
              <a:buChar char="•"/>
            </a:pPr>
            <a:r>
              <a:rPr lang="ru-RU" sz="1600" dirty="0" smtClean="0"/>
              <a:t>День города Чудово;</a:t>
            </a:r>
          </a:p>
          <a:p>
            <a:pPr>
              <a:buFont typeface="Arial" charset="0"/>
              <a:buChar char="•"/>
            </a:pPr>
            <a:r>
              <a:rPr lang="ru-RU" sz="1600" dirty="0" smtClean="0"/>
              <a:t>Трудовое лето ( летний оздоровительный лагерь «Солнышко», Трудовая бригада «Юношеская»)</a:t>
            </a:r>
          </a:p>
          <a:p>
            <a:pPr>
              <a:buFont typeface="Arial" charset="0"/>
              <a:buChar char="•"/>
            </a:pP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Военно-патриотическое направление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Социально-значимые мероприятия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«</a:t>
            </a:r>
            <a:r>
              <a:rPr lang="ru-RU" sz="1600" dirty="0" smtClean="0">
                <a:solidFill>
                  <a:schemeClr val="tx1"/>
                </a:solidFill>
              </a:rPr>
              <a:t>Дополнительное  образование направлено на обеспечение персонального жизнетворчества обучающихся в контексте позитивной социализации как здесь и сейчас, так и на перспективу в плане их социально-профессионального самоопределения, реализации личных жизненных замыслов и притязаний»-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из  Концепции дополнительного образования детей на 2014-2020 годы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851168"/>
          </a:xfrm>
        </p:spPr>
        <p:txBody>
          <a:bodyPr/>
          <a:lstStyle/>
          <a:p>
            <a:pPr algn="ctr"/>
            <a:r>
              <a:rPr lang="ru-RU" sz="1400" dirty="0" smtClean="0"/>
              <a:t>Направления деятельности </a:t>
            </a:r>
          </a:p>
          <a:p>
            <a:pPr algn="ctr"/>
            <a:r>
              <a:rPr lang="ru-RU" sz="1400" dirty="0" smtClean="0"/>
              <a:t>в 2014 году</a:t>
            </a:r>
          </a:p>
          <a:p>
            <a:pPr algn="ctr"/>
            <a:r>
              <a:rPr lang="ru-RU" sz="1400" dirty="0" smtClean="0"/>
              <a:t>«ФОТО_ФАКТ»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851168"/>
          </a:xfrm>
        </p:spPr>
        <p:txBody>
          <a:bodyPr/>
          <a:lstStyle/>
          <a:p>
            <a:pPr algn="ctr"/>
            <a:r>
              <a:rPr lang="ru-RU" sz="1600" dirty="0" smtClean="0"/>
              <a:t>День  рождения города Чудово,</a:t>
            </a:r>
          </a:p>
          <a:p>
            <a:pPr algn="ctr"/>
            <a:r>
              <a:rPr lang="ru-RU" sz="1600" dirty="0" smtClean="0"/>
              <a:t>Июнь 2014</a:t>
            </a:r>
            <a:endParaRPr lang="ru-RU" sz="1600" dirty="0"/>
          </a:p>
        </p:txBody>
      </p:sp>
      <p:pic>
        <p:nvPicPr>
          <p:cNvPr id="1026" name="Picture 2" descr="C:\Users\Валюша\Desktop\PICT08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3700"/>
            <a:ext cx="3657600" cy="3159596"/>
          </a:xfrm>
          <a:prstGeom prst="rect">
            <a:avLst/>
          </a:prstGeom>
          <a:noFill/>
        </p:spPr>
      </p:pic>
      <p:pic>
        <p:nvPicPr>
          <p:cNvPr id="1027" name="Picture 3" descr="C:\Users\Валюша\Desktop\PICT08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4" y="2933700"/>
            <a:ext cx="3800425" cy="3159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Добровольный характер волонтёрской деятельности (добровольцы не являются "дешевой рабочей силой", их участие в проектах определяется их собственным добровольным желанием и личной мотивацией)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Рисунок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4944"/>
            <a:ext cx="3657600" cy="27363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Инструктивный сбор вожатых на базе лагеря «Волынь»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Слёт по туризму «Романтика»</a:t>
            </a:r>
            <a:endParaRPr lang="ru-RU" sz="1600" dirty="0"/>
          </a:p>
        </p:txBody>
      </p:sp>
      <p:pic>
        <p:nvPicPr>
          <p:cNvPr id="2051" name="Picture 3" descr="C:\Users\Валюша\Desktop\фото для конкурса\PICT04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543800" cy="172819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Волонтерское движение – это институт воспитания семейственности, честности, справедливости, дружбы, верности, милосердия, ответственности, созидательности, терпимости, трудолюбия, добра, которое способно решать важнейшие социальные проблемы.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Лидерство в добрых руках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600" dirty="0" smtClean="0"/>
              <a:t>Закрытие </a:t>
            </a:r>
            <a:r>
              <a:rPr lang="ru-RU" sz="1600" smtClean="0"/>
              <a:t>трудового сезона 2014 </a:t>
            </a:r>
            <a:endParaRPr lang="ru-RU" sz="1600"/>
          </a:p>
        </p:txBody>
      </p:sp>
      <p:pic>
        <p:nvPicPr>
          <p:cNvPr id="3074" name="Picture 2" descr="C:\Users\Валюша\Desktop\фото для конкурса\ддт 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77680"/>
            <a:ext cx="3657600" cy="2455240"/>
          </a:xfrm>
          <a:prstGeom prst="rect">
            <a:avLst/>
          </a:prstGeom>
          <a:noFill/>
        </p:spPr>
      </p:pic>
      <p:pic>
        <p:nvPicPr>
          <p:cNvPr id="1026" name="Picture 2" descr="C:\Users\Валюша\Desktop\МИР-фото\DSC_00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086100"/>
            <a:ext cx="3657600" cy="250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Патриотическое воспитание и гражданское становление российской молодёжи в современных условиях приобретает особую актуальность и значимость. Наличие чувства любви к своей Родине и его осознанность имеет большое значение в социальном, духовном, нравственном и физическом развитии личности человека. Патриотизм является одной из важнейших составляющих общенациональной идеи Российского государства.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Лыжный поход на могилу Володи Падорина, юного героя - антифашиста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Интерактивная экскурсия </a:t>
            </a:r>
          </a:p>
          <a:p>
            <a:pPr algn="ctr"/>
            <a:r>
              <a:rPr lang="ru-RU" sz="1400" dirty="0" smtClean="0"/>
              <a:t>«Горькая память земли»</a:t>
            </a:r>
            <a:endParaRPr lang="ru-RU" sz="1400" dirty="0"/>
          </a:p>
        </p:txBody>
      </p:sp>
      <p:pic>
        <p:nvPicPr>
          <p:cNvPr id="1026" name="Picture 2" descr="C:\Users\Валюша\Desktop\SDC1057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pic>
        <p:nvPicPr>
          <p:cNvPr id="3" name="Picture 2" descr="C:\Users\Валюша\Desktop\МИР-фото\репетиция экскурси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216024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Спешишь </a:t>
            </a:r>
            <a:r>
              <a:rPr lang="ru-RU" sz="2000" dirty="0" smtClean="0">
                <a:solidFill>
                  <a:schemeClr val="tx1"/>
                </a:solidFill>
              </a:rPr>
              <a:t>на помощь безвозмездно,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 не считаешь, что герой!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Ты хочешь быть всегда полезным – 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Тебе подходит эта роль!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Валюша\Desktop\DSC_129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325" y="3212976"/>
            <a:ext cx="3168051" cy="2401063"/>
          </a:xfrm>
          <a:prstGeom prst="rect">
            <a:avLst/>
          </a:prstGeom>
          <a:noFill/>
        </p:spPr>
      </p:pic>
      <p:pic>
        <p:nvPicPr>
          <p:cNvPr id="1027" name="Picture 3" descr="C:\Users\Валюша\Desktop\IMG_02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34065"/>
            <a:ext cx="3898776" cy="305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«…Важной отличительной чертой дополнительного образования детей  является открытость, которая проявляется в том числе в волонтёрстве» - из Концепции дополнительного образования детей Российской Федерации  на  2014-2020 годы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/>
              <a:t>Что такое </a:t>
            </a:r>
            <a:r>
              <a:rPr lang="ru-RU" b="1" dirty="0" err="1" smtClean="0"/>
              <a:t>волонтерство</a:t>
            </a:r>
            <a:r>
              <a:rPr lang="ru-RU" b="1" dirty="0" smtClean="0"/>
              <a:t>?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Волонтерство</a:t>
            </a:r>
            <a:r>
              <a:rPr lang="ru-RU" dirty="0" smtClean="0"/>
              <a:t>- это неоплачиваемая,</a:t>
            </a:r>
          </a:p>
          <a:p>
            <a:pPr>
              <a:buNone/>
            </a:pPr>
            <a:r>
              <a:rPr lang="ru-RU" dirty="0" smtClean="0"/>
              <a:t>сознательная, добровольная</a:t>
            </a:r>
          </a:p>
          <a:p>
            <a:pPr>
              <a:buNone/>
            </a:pPr>
            <a:r>
              <a:rPr lang="ru-RU" dirty="0" smtClean="0"/>
              <a:t>деятельность на благо других. Любой,</a:t>
            </a:r>
          </a:p>
          <a:p>
            <a:pPr>
              <a:buNone/>
            </a:pPr>
            <a:r>
              <a:rPr lang="ru-RU" dirty="0" smtClean="0"/>
              <a:t>кто сознательно и бескорыстно </a:t>
            </a:r>
          </a:p>
          <a:p>
            <a:pPr>
              <a:buNone/>
            </a:pPr>
            <a:r>
              <a:rPr lang="ru-RU" dirty="0" smtClean="0"/>
              <a:t>трудится на благо других, может </a:t>
            </a:r>
          </a:p>
          <a:p>
            <a:pPr>
              <a:buNone/>
            </a:pPr>
            <a:r>
              <a:rPr lang="ru-RU" dirty="0" smtClean="0"/>
              <a:t>называться волонтером.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Кто может стать волонтером?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Чаще всего ответ на этот вопрос</a:t>
            </a:r>
          </a:p>
          <a:p>
            <a:pPr>
              <a:buNone/>
            </a:pPr>
            <a:r>
              <a:rPr lang="ru-RU" dirty="0" smtClean="0"/>
              <a:t>таков: им может быть взрослый </a:t>
            </a:r>
          </a:p>
          <a:p>
            <a:pPr>
              <a:buNone/>
            </a:pPr>
            <a:r>
              <a:rPr lang="ru-RU" dirty="0" smtClean="0"/>
              <a:t>человек, умелый и ответственный, </a:t>
            </a:r>
          </a:p>
          <a:p>
            <a:pPr>
              <a:buNone/>
            </a:pPr>
            <a:r>
              <a:rPr lang="ru-RU" dirty="0" smtClean="0"/>
              <a:t>который может посвятить свое время </a:t>
            </a:r>
          </a:p>
          <a:p>
            <a:pPr>
              <a:buNone/>
            </a:pPr>
            <a:r>
              <a:rPr lang="ru-RU" dirty="0" smtClean="0"/>
              <a:t>и умение добровольному труду. </a:t>
            </a:r>
          </a:p>
          <a:p>
            <a:pPr>
              <a:buNone/>
            </a:pPr>
            <a:r>
              <a:rPr lang="ru-RU" dirty="0" smtClean="0"/>
              <a:t>Каждый может стать волонтером, в </a:t>
            </a:r>
          </a:p>
          <a:p>
            <a:pPr>
              <a:buNone/>
            </a:pPr>
            <a:r>
              <a:rPr lang="ru-RU" dirty="0" smtClean="0"/>
              <a:t>любой сфере общественной жизни, </a:t>
            </a:r>
          </a:p>
          <a:p>
            <a:pPr>
              <a:buNone/>
            </a:pPr>
            <a:r>
              <a:rPr lang="ru-RU" dirty="0" smtClean="0"/>
              <a:t>где есть необходимость.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/>
              <a:t>Что могут волонтеры?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Можно вовлекать волонтеров в те</a:t>
            </a:r>
          </a:p>
          <a:p>
            <a:pPr>
              <a:buNone/>
            </a:pPr>
            <a:r>
              <a:rPr lang="ru-RU" dirty="0" smtClean="0"/>
              <a:t>сферы деятельности, которые не </a:t>
            </a:r>
          </a:p>
          <a:p>
            <a:pPr>
              <a:buNone/>
            </a:pPr>
            <a:r>
              <a:rPr lang="ru-RU" dirty="0" smtClean="0"/>
              <a:t>оплачиваются, но остаются важными </a:t>
            </a:r>
          </a:p>
          <a:p>
            <a:pPr>
              <a:buNone/>
            </a:pPr>
            <a:r>
              <a:rPr lang="ru-RU" dirty="0" smtClean="0"/>
              <a:t>для достижения целей программы. </a:t>
            </a:r>
          </a:p>
          <a:p>
            <a:pPr>
              <a:buNone/>
            </a:pPr>
            <a:r>
              <a:rPr lang="ru-RU" dirty="0" smtClean="0"/>
              <a:t>Любая работа может выполняться</a:t>
            </a:r>
          </a:p>
          <a:p>
            <a:pPr>
              <a:buNone/>
            </a:pPr>
            <a:r>
              <a:rPr lang="ru-RU" dirty="0" smtClean="0"/>
              <a:t>волонтерами. Волонтер- это не только </a:t>
            </a:r>
          </a:p>
          <a:p>
            <a:pPr>
              <a:buNone/>
            </a:pPr>
            <a:r>
              <a:rPr lang="ru-RU" dirty="0" smtClean="0"/>
              <a:t>помощник или социальный работник, </a:t>
            </a:r>
          </a:p>
          <a:p>
            <a:pPr>
              <a:buNone/>
            </a:pPr>
            <a:r>
              <a:rPr lang="ru-RU" dirty="0" smtClean="0"/>
              <a:t>заботящийся об окружающих. Он </a:t>
            </a:r>
          </a:p>
          <a:p>
            <a:pPr>
              <a:buNone/>
            </a:pPr>
            <a:r>
              <a:rPr lang="ru-RU" dirty="0" smtClean="0"/>
              <a:t>может быть и учителем, специалистом </a:t>
            </a:r>
          </a:p>
          <a:p>
            <a:pPr>
              <a:buNone/>
            </a:pPr>
            <a:r>
              <a:rPr lang="ru-RU" dirty="0" smtClean="0"/>
              <a:t>по компьютерам, политиком, </a:t>
            </a:r>
          </a:p>
          <a:p>
            <a:pPr>
              <a:buNone/>
            </a:pPr>
            <a:r>
              <a:rPr lang="ru-RU" dirty="0" smtClean="0"/>
              <a:t>инженером или дизайнером.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Молодёжное  волонтёрство – добровольческая деятельность, осуществляемая детьми начиная с возраста 14 лет самостоятельно или через участие в работе детских организаций, детских объединений, а также в образовательных учреждениях.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3960440" cy="46805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Координатор волонтёров </a:t>
            </a:r>
            <a:r>
              <a:rPr lang="ru-RU" dirty="0" smtClean="0"/>
              <a:t>– ответственное</a:t>
            </a:r>
          </a:p>
          <a:p>
            <a:pPr>
              <a:buNone/>
            </a:pPr>
            <a:r>
              <a:rPr lang="ru-RU" dirty="0" smtClean="0"/>
              <a:t>лицо в образовательном учреждении, ,</a:t>
            </a:r>
          </a:p>
          <a:p>
            <a:pPr>
              <a:buNone/>
            </a:pPr>
            <a:r>
              <a:rPr lang="ru-RU" dirty="0" smtClean="0"/>
              <a:t>имеющее специальную подготовку и </a:t>
            </a:r>
          </a:p>
          <a:p>
            <a:pPr>
              <a:buNone/>
            </a:pPr>
            <a:r>
              <a:rPr lang="ru-RU" dirty="0" smtClean="0"/>
              <a:t>отвечающее за привлечение добровольцев в </a:t>
            </a:r>
          </a:p>
          <a:p>
            <a:pPr>
              <a:buNone/>
            </a:pPr>
            <a:r>
              <a:rPr lang="ru-RU" dirty="0" smtClean="0"/>
              <a:t>организацию их работы: консультирование </a:t>
            </a:r>
          </a:p>
          <a:p>
            <a:pPr>
              <a:buNone/>
            </a:pPr>
            <a:r>
              <a:rPr lang="ru-RU" dirty="0" smtClean="0"/>
              <a:t>учащихся, своевременное информирование о </a:t>
            </a:r>
          </a:p>
          <a:p>
            <a:pPr>
              <a:buNone/>
            </a:pPr>
            <a:r>
              <a:rPr lang="ru-RU" dirty="0" smtClean="0"/>
              <a:t>предстоящих мероприятиях в волонтерском </a:t>
            </a:r>
          </a:p>
          <a:p>
            <a:pPr>
              <a:buNone/>
            </a:pPr>
            <a:r>
              <a:rPr lang="ru-RU" dirty="0" smtClean="0"/>
              <a:t>сообществе, сбор творческих отчётов, </a:t>
            </a:r>
          </a:p>
          <a:p>
            <a:pPr>
              <a:buNone/>
            </a:pPr>
            <a:r>
              <a:rPr lang="ru-RU" dirty="0" smtClean="0"/>
              <a:t>разработка тем и заданий для  работы.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Объект волонтерского движения</a:t>
            </a:r>
            <a:r>
              <a:rPr lang="ru-RU" dirty="0" smtClean="0"/>
              <a:t> – </a:t>
            </a:r>
          </a:p>
          <a:p>
            <a:pPr>
              <a:buNone/>
            </a:pPr>
            <a:r>
              <a:rPr lang="ru-RU" dirty="0" smtClean="0"/>
              <a:t>инициативная группа учащихся, желающих </a:t>
            </a:r>
          </a:p>
          <a:p>
            <a:pPr>
              <a:buNone/>
            </a:pPr>
            <a:r>
              <a:rPr lang="ru-RU" dirty="0" smtClean="0"/>
              <a:t>заниматься деятельностью, соответствующей </a:t>
            </a:r>
          </a:p>
          <a:p>
            <a:pPr>
              <a:buNone/>
            </a:pPr>
            <a:r>
              <a:rPr lang="ru-RU" dirty="0" smtClean="0"/>
              <a:t>целям и задачам волонтерского движения.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Предмет волонтерского движения</a:t>
            </a:r>
            <a:r>
              <a:rPr lang="ru-RU" dirty="0" smtClean="0"/>
              <a:t> – знания, </a:t>
            </a:r>
          </a:p>
          <a:p>
            <a:pPr>
              <a:buNone/>
            </a:pPr>
            <a:r>
              <a:rPr lang="ru-RU" dirty="0" smtClean="0"/>
              <a:t>умения, навыки, необходимые для организации </a:t>
            </a:r>
          </a:p>
          <a:p>
            <a:pPr>
              <a:buNone/>
            </a:pPr>
            <a:r>
              <a:rPr lang="ru-RU" dirty="0" smtClean="0"/>
              <a:t>и проведения мероприятий, соответствующих </a:t>
            </a:r>
          </a:p>
          <a:p>
            <a:pPr>
              <a:buNone/>
            </a:pPr>
            <a:r>
              <a:rPr lang="ru-RU" dirty="0" smtClean="0"/>
              <a:t>целям и задачам</a:t>
            </a:r>
            <a:r>
              <a:rPr lang="ru-RU" b="1" dirty="0" smtClean="0"/>
              <a:t> </a:t>
            </a:r>
            <a:r>
              <a:rPr lang="ru-RU" dirty="0" smtClean="0"/>
              <a:t>движения.</a:t>
            </a:r>
          </a:p>
        </p:txBody>
      </p:sp>
      <p:pic>
        <p:nvPicPr>
          <p:cNvPr id="5" name="Picture 2" descr="C:\Users\Валюша\Desktop\ддт\инфомационный день-вожатый2014\IMG_929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74" y="2204864"/>
            <a:ext cx="397403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67600" cy="158417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Цель волонтерского  движения «НАШ МИР»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Создание условий для вовлечения подростков, достигших 14 лет, в добровольческое движение, а также активизация и развитие волонтерского движения в городе  Чудово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3657600" cy="41833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Задачи волонтерского движения:</a:t>
            </a:r>
            <a:r>
              <a:rPr lang="ru-RU" smtClean="0"/>
              <a:t> </a:t>
            </a:r>
          </a:p>
          <a:p>
            <a:pPr>
              <a:buNone/>
            </a:pPr>
            <a:endParaRPr lang="ru-RU" dirty="0" smtClean="0"/>
          </a:p>
          <a:p>
            <a:pPr marL="457200" indent="-457200">
              <a:buNone/>
            </a:pPr>
            <a:r>
              <a:rPr lang="ru-RU" dirty="0" smtClean="0"/>
              <a:t>1. Формирование социальной культуры учащихся;</a:t>
            </a:r>
          </a:p>
          <a:p>
            <a:pPr marL="457200" indent="-457200">
              <a:buNone/>
            </a:pPr>
            <a:r>
              <a:rPr lang="ru-RU" dirty="0" smtClean="0"/>
              <a:t>2. Профессиональное и трудовое становление личности учащихся;</a:t>
            </a:r>
          </a:p>
          <a:p>
            <a:pPr marL="457200" indent="-457200">
              <a:buNone/>
            </a:pPr>
            <a:r>
              <a:rPr lang="ru-RU" dirty="0" smtClean="0"/>
              <a:t>3. Участие в школьном самоуправлении;</a:t>
            </a:r>
          </a:p>
          <a:p>
            <a:pPr>
              <a:buNone/>
            </a:pPr>
            <a:r>
              <a:rPr lang="ru-RU" dirty="0" smtClean="0"/>
              <a:t>4. Обучение навыкам работы со сверстниками;</a:t>
            </a:r>
          </a:p>
          <a:p>
            <a:pPr>
              <a:buNone/>
            </a:pPr>
            <a:r>
              <a:rPr lang="ru-RU" dirty="0" smtClean="0"/>
              <a:t>5. Получение опыта организации и проведения различных мероприятий;</a:t>
            </a:r>
          </a:p>
          <a:p>
            <a:pPr>
              <a:buNone/>
            </a:pPr>
            <a:r>
              <a:rPr lang="ru-RU" dirty="0" smtClean="0"/>
              <a:t>6. Распространение инициативы волонтерского движения и взаимодействие с волонтерскими формированиями других учреждений и организаций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Валюша\Desktop\СоДействие фото\IMG_756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74" y="2780928"/>
            <a:ext cx="3974033" cy="3096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Структура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волонтёрского движения «НАШ МИР»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Образовательный</a:t>
            </a:r>
          </a:p>
          <a:p>
            <a:pPr>
              <a:buNone/>
            </a:pPr>
            <a:r>
              <a:rPr lang="ru-RU" dirty="0" smtClean="0"/>
              <a:t>проект «Школа </a:t>
            </a:r>
          </a:p>
          <a:p>
            <a:pPr>
              <a:buNone/>
            </a:pPr>
            <a:r>
              <a:rPr lang="ru-RU" dirty="0" smtClean="0"/>
              <a:t>вожатого»;</a:t>
            </a:r>
          </a:p>
          <a:p>
            <a:pPr>
              <a:buNone/>
            </a:pPr>
            <a:r>
              <a:rPr lang="ru-RU" dirty="0" smtClean="0"/>
              <a:t>Педагогический отряд</a:t>
            </a:r>
          </a:p>
          <a:p>
            <a:pPr>
              <a:buNone/>
            </a:pPr>
            <a:r>
              <a:rPr lang="ru-RU" dirty="0" smtClean="0"/>
              <a:t>«Отважное ЧУДО-ВО!»;</a:t>
            </a:r>
          </a:p>
          <a:p>
            <a:pPr>
              <a:buNone/>
            </a:pPr>
            <a:r>
              <a:rPr lang="ru-RU" dirty="0" smtClean="0"/>
              <a:t>Реализация проекта</a:t>
            </a:r>
          </a:p>
          <a:p>
            <a:pPr>
              <a:buNone/>
            </a:pPr>
            <a:r>
              <a:rPr lang="ru-RU" dirty="0" smtClean="0"/>
              <a:t> «Три Д: Дорогой дружбы и добра»;</a:t>
            </a:r>
          </a:p>
          <a:p>
            <a:pPr>
              <a:buNone/>
            </a:pPr>
            <a:r>
              <a:rPr lang="ru-RU" dirty="0" smtClean="0"/>
              <a:t>Трудоустройство </a:t>
            </a:r>
          </a:p>
          <a:p>
            <a:pPr>
              <a:buNone/>
            </a:pPr>
            <a:r>
              <a:rPr lang="ru-RU" dirty="0" smtClean="0"/>
              <a:t>выпускников «Школа </a:t>
            </a:r>
          </a:p>
          <a:p>
            <a:pPr>
              <a:buNone/>
            </a:pPr>
            <a:r>
              <a:rPr lang="ru-RU" dirty="0" smtClean="0"/>
              <a:t>вожатого» в летние </a:t>
            </a:r>
          </a:p>
          <a:p>
            <a:pPr>
              <a:buNone/>
            </a:pPr>
            <a:r>
              <a:rPr lang="ru-RU" dirty="0" smtClean="0"/>
              <a:t>оздоровительные </a:t>
            </a:r>
          </a:p>
          <a:p>
            <a:pPr>
              <a:buNone/>
            </a:pPr>
            <a:r>
              <a:rPr lang="ru-RU" dirty="0" smtClean="0"/>
              <a:t>лагеря города Чудово</a:t>
            </a:r>
            <a:endParaRPr lang="ru-RU" dirty="0"/>
          </a:p>
        </p:txBody>
      </p:sp>
      <p:pic>
        <p:nvPicPr>
          <p:cNvPr id="1026" name="Picture 2" descr="C:\Users\Валюша\Desktop\ддт\инфомационный день-вожатый2014\IMG_929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363" y="2667000"/>
            <a:ext cx="4275348" cy="2850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Структура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волонтёрского движения «НАШ МИР»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Трудовая бригада «ЮНОШЕСКАЯ»</a:t>
            </a:r>
          </a:p>
          <a:p>
            <a:pPr>
              <a:buNone/>
            </a:pPr>
            <a:r>
              <a:rPr lang="ru-RU" sz="1800" dirty="0" smtClean="0"/>
              <a:t>Трудоустройство </a:t>
            </a:r>
          </a:p>
          <a:p>
            <a:pPr>
              <a:buNone/>
            </a:pPr>
            <a:r>
              <a:rPr lang="ru-RU" sz="1800" dirty="0" smtClean="0"/>
              <a:t>несовершеннолетних </a:t>
            </a:r>
          </a:p>
          <a:p>
            <a:pPr>
              <a:buNone/>
            </a:pPr>
            <a:r>
              <a:rPr lang="ru-RU" sz="1800" dirty="0" smtClean="0"/>
              <a:t>подростков 14-17 лет в летний </a:t>
            </a:r>
          </a:p>
          <a:p>
            <a:pPr>
              <a:buNone/>
            </a:pPr>
            <a:r>
              <a:rPr lang="ru-RU" sz="1800" dirty="0" smtClean="0"/>
              <a:t>период на базе учреждения, </a:t>
            </a:r>
          </a:p>
          <a:p>
            <a:pPr>
              <a:buNone/>
            </a:pPr>
            <a:r>
              <a:rPr lang="ru-RU" sz="1800" dirty="0" smtClean="0"/>
              <a:t>выполняющих работу не только </a:t>
            </a:r>
          </a:p>
          <a:p>
            <a:pPr>
              <a:buNone/>
            </a:pPr>
            <a:r>
              <a:rPr lang="ru-RU" sz="1800" dirty="0" smtClean="0"/>
              <a:t>на территории учреждения, но и </a:t>
            </a:r>
          </a:p>
          <a:p>
            <a:pPr>
              <a:buNone/>
            </a:pPr>
            <a:r>
              <a:rPr lang="ru-RU" sz="1800" dirty="0" smtClean="0"/>
              <a:t>на территории дошкольных </a:t>
            </a:r>
          </a:p>
          <a:p>
            <a:pPr>
              <a:buNone/>
            </a:pPr>
            <a:r>
              <a:rPr lang="ru-RU" sz="1800" dirty="0" smtClean="0"/>
              <a:t>учреждений города </a:t>
            </a:r>
            <a:r>
              <a:rPr lang="ru-RU" sz="1800" smtClean="0"/>
              <a:t>и района.</a:t>
            </a:r>
            <a:endParaRPr lang="ru-RU" sz="1800" dirty="0"/>
          </a:p>
        </p:txBody>
      </p:sp>
      <p:pic>
        <p:nvPicPr>
          <p:cNvPr id="1026" name="Picture 2" descr="C:\Users\Валюша\Desktop\IMG_22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Структура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волонтёрского движения «НАШ МИР»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Волонтёрский отряд </a:t>
            </a:r>
          </a:p>
          <a:p>
            <a:pPr>
              <a:buNone/>
            </a:pPr>
            <a:r>
              <a:rPr lang="ru-RU" dirty="0" smtClean="0"/>
              <a:t>«Доброволец»</a:t>
            </a:r>
          </a:p>
          <a:p>
            <a:pPr>
              <a:buNone/>
            </a:pPr>
            <a:r>
              <a:rPr lang="ru-RU" dirty="0" smtClean="0"/>
              <a:t>Командир отряда</a:t>
            </a:r>
          </a:p>
          <a:p>
            <a:pPr>
              <a:buNone/>
            </a:pPr>
            <a:r>
              <a:rPr lang="ru-RU" dirty="0" smtClean="0"/>
              <a:t>Ковалевская Евгения</a:t>
            </a:r>
          </a:p>
          <a:p>
            <a:pPr>
              <a:buNone/>
            </a:pPr>
            <a:r>
              <a:rPr lang="ru-RU" dirty="0" smtClean="0"/>
              <a:t>(победительница </a:t>
            </a:r>
          </a:p>
          <a:p>
            <a:pPr>
              <a:buNone/>
            </a:pPr>
            <a:r>
              <a:rPr lang="ru-RU" dirty="0" smtClean="0"/>
              <a:t>областного конкурса </a:t>
            </a:r>
          </a:p>
          <a:p>
            <a:pPr>
              <a:buNone/>
            </a:pPr>
            <a:r>
              <a:rPr lang="ru-RU" dirty="0" smtClean="0"/>
              <a:t>«Лучший вожатый 2014»</a:t>
            </a:r>
          </a:p>
          <a:p>
            <a:pPr>
              <a:buNone/>
            </a:pPr>
            <a:r>
              <a:rPr lang="ru-RU" dirty="0" smtClean="0"/>
              <a:t>Девиз отряда:</a:t>
            </a:r>
          </a:p>
          <a:p>
            <a:pPr>
              <a:buNone/>
            </a:pPr>
            <a:r>
              <a:rPr lang="ru-RU" dirty="0" smtClean="0"/>
              <a:t> «Делай добрые дела – </a:t>
            </a:r>
          </a:p>
          <a:p>
            <a:pPr>
              <a:buNone/>
            </a:pPr>
            <a:r>
              <a:rPr lang="ru-RU" dirty="0" smtClean="0"/>
              <a:t>  Добровольцем будь</a:t>
            </a:r>
          </a:p>
          <a:p>
            <a:pPr>
              <a:buNone/>
            </a:pPr>
            <a:r>
              <a:rPr lang="ru-RU" dirty="0" smtClean="0"/>
              <a:t>  всегда!»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270374" y="2661716"/>
            <a:ext cx="4190057" cy="292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Направления деятельности волонтёрского движения «НАШ МИР»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1800" dirty="0" smtClean="0"/>
              <a:t>1.Организационно-</a:t>
            </a:r>
          </a:p>
          <a:p>
            <a:pPr marL="457200" indent="-457200">
              <a:buNone/>
            </a:pPr>
            <a:r>
              <a:rPr lang="ru-RU" sz="1800" dirty="0" smtClean="0"/>
              <a:t>информационная</a:t>
            </a:r>
          </a:p>
          <a:p>
            <a:pPr marL="457200" indent="-457200">
              <a:buNone/>
            </a:pPr>
            <a:r>
              <a:rPr lang="ru-RU" sz="1800" dirty="0" smtClean="0"/>
              <a:t>деятельность:</a:t>
            </a:r>
          </a:p>
          <a:p>
            <a:pPr marL="457200" indent="-457200">
              <a:buNone/>
            </a:pPr>
            <a:r>
              <a:rPr lang="ru-RU" sz="1800" dirty="0" smtClean="0"/>
              <a:t>* Презентация проектов «Школа вожатого», Трудовая бригада «Юношеская»;</a:t>
            </a:r>
          </a:p>
          <a:p>
            <a:pPr marL="457200" indent="-457200">
              <a:buNone/>
            </a:pPr>
            <a:r>
              <a:rPr lang="ru-RU" sz="1800" dirty="0" smtClean="0"/>
              <a:t>* Родительское собрание</a:t>
            </a:r>
          </a:p>
          <a:p>
            <a:pPr marL="457200" indent="-457200">
              <a:buNone/>
            </a:pPr>
            <a:r>
              <a:rPr lang="ru-RU" sz="1800" dirty="0" smtClean="0"/>
              <a:t>«Трудоустройство</a:t>
            </a:r>
          </a:p>
          <a:p>
            <a:pPr marL="457200" indent="-457200">
              <a:buNone/>
            </a:pPr>
            <a:r>
              <a:rPr lang="ru-RU" sz="1800" dirty="0" smtClean="0"/>
              <a:t>несовершеннолетних</a:t>
            </a:r>
          </a:p>
          <a:p>
            <a:pPr marL="457200" indent="-457200">
              <a:buNone/>
            </a:pPr>
            <a:r>
              <a:rPr lang="ru-RU" sz="1800" dirty="0" smtClean="0"/>
              <a:t>подростков в летний период;</a:t>
            </a:r>
          </a:p>
          <a:p>
            <a:pPr marL="457200" indent="-457200">
              <a:buNone/>
            </a:pPr>
            <a:r>
              <a:rPr lang="ru-RU" sz="1800" dirty="0" smtClean="0"/>
              <a:t>* Видеоматериал на телеканале</a:t>
            </a:r>
          </a:p>
          <a:p>
            <a:pPr marL="457200" indent="-457200">
              <a:buNone/>
            </a:pPr>
            <a:r>
              <a:rPr lang="ru-RU" sz="1800" dirty="0" smtClean="0"/>
              <a:t>«53 регион»; </a:t>
            </a:r>
            <a:r>
              <a:rPr lang="ru-RU" sz="1800" smtClean="0"/>
              <a:t>публикации в</a:t>
            </a:r>
          </a:p>
          <a:p>
            <a:pPr marL="457200" indent="-457200">
              <a:buNone/>
            </a:pPr>
            <a:r>
              <a:rPr lang="ru-RU" sz="1800" smtClean="0"/>
              <a:t>районной </a:t>
            </a:r>
            <a:r>
              <a:rPr lang="ru-RU" sz="1800" dirty="0" smtClean="0"/>
              <a:t>газете «Родина»</a:t>
            </a:r>
          </a:p>
          <a:p>
            <a:pPr marL="457200" indent="-457200">
              <a:buFont typeface="Arial" charset="0"/>
              <a:buChar char="•"/>
            </a:pPr>
            <a:endParaRPr lang="ru-RU" sz="1800" dirty="0" smtClean="0"/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5" name="Picture 2" descr="C:\Users\Валюша\Desktop\СоДействие фото\IMG_75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04864"/>
            <a:ext cx="424847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Направления деятельности волонтёрского движения «НАШ МИР»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* Слёт-соревнование среди</a:t>
            </a:r>
          </a:p>
          <a:p>
            <a:pPr>
              <a:buNone/>
            </a:pPr>
            <a:r>
              <a:rPr lang="ru-RU" sz="1600" dirty="0" smtClean="0"/>
              <a:t>общеобразовательных учреждений </a:t>
            </a:r>
          </a:p>
          <a:p>
            <a:pPr>
              <a:buNone/>
            </a:pPr>
            <a:r>
              <a:rPr lang="ru-RU" sz="1600" dirty="0" smtClean="0"/>
              <a:t> по туризму «Романтика»;</a:t>
            </a:r>
          </a:p>
          <a:p>
            <a:pPr>
              <a:buNone/>
            </a:pPr>
            <a:r>
              <a:rPr lang="ru-RU" sz="1600" dirty="0" smtClean="0"/>
              <a:t>* Конкурс школьных агитбригад</a:t>
            </a:r>
          </a:p>
          <a:p>
            <a:pPr>
              <a:buNone/>
            </a:pPr>
            <a:r>
              <a:rPr lang="ru-RU" sz="1600" dirty="0" smtClean="0"/>
              <a:t> «За здоровый образ жизни!»;</a:t>
            </a:r>
          </a:p>
          <a:p>
            <a:pPr>
              <a:buNone/>
            </a:pPr>
            <a:r>
              <a:rPr lang="ru-RU" sz="1600" dirty="0" smtClean="0"/>
              <a:t>* Лыжный поход, посвящённый</a:t>
            </a:r>
          </a:p>
          <a:p>
            <a:pPr>
              <a:buNone/>
            </a:pPr>
            <a:r>
              <a:rPr lang="ru-RU" sz="1600" dirty="0" smtClean="0"/>
              <a:t>памяти юного героя-антифашиста</a:t>
            </a:r>
          </a:p>
          <a:p>
            <a:pPr>
              <a:buNone/>
            </a:pPr>
            <a:r>
              <a:rPr lang="ru-RU" sz="1600" dirty="0" smtClean="0"/>
              <a:t>Володи Падорина среди учащихся</a:t>
            </a:r>
          </a:p>
          <a:p>
            <a:pPr>
              <a:buNone/>
            </a:pPr>
            <a:r>
              <a:rPr lang="ru-RU" sz="1600" dirty="0" smtClean="0"/>
              <a:t>9-11 классов;</a:t>
            </a:r>
          </a:p>
          <a:p>
            <a:pPr>
              <a:buNone/>
            </a:pPr>
            <a:r>
              <a:rPr lang="ru-RU" sz="1600" dirty="0" smtClean="0"/>
              <a:t>* Слёт – соревнование «Школа</a:t>
            </a:r>
          </a:p>
          <a:p>
            <a:pPr>
              <a:buNone/>
            </a:pPr>
            <a:r>
              <a:rPr lang="ru-RU" sz="1600" dirty="0" smtClean="0"/>
              <a:t>Безопасности - «Зарница»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* Исследовательская</a:t>
            </a:r>
          </a:p>
          <a:p>
            <a:pPr>
              <a:buNone/>
            </a:pPr>
            <a:r>
              <a:rPr lang="ru-RU" sz="1600" dirty="0" smtClean="0"/>
              <a:t>деятельность учащихся в</a:t>
            </a:r>
          </a:p>
          <a:p>
            <a:pPr>
              <a:buNone/>
            </a:pPr>
            <a:r>
              <a:rPr lang="ru-RU" sz="1600" dirty="0" smtClean="0"/>
              <a:t>объединениях </a:t>
            </a:r>
            <a:r>
              <a:rPr lang="ru-RU" sz="1600" dirty="0" err="1" smtClean="0"/>
              <a:t>эколого</a:t>
            </a:r>
            <a:r>
              <a:rPr lang="ru-RU" sz="1600" dirty="0" smtClean="0"/>
              <a:t> -</a:t>
            </a:r>
          </a:p>
          <a:p>
            <a:pPr>
              <a:buNone/>
            </a:pPr>
            <a:r>
              <a:rPr lang="ru-RU" sz="1600" dirty="0" smtClean="0"/>
              <a:t>биологической направленности;</a:t>
            </a:r>
          </a:p>
          <a:p>
            <a:pPr>
              <a:buNone/>
            </a:pPr>
            <a:r>
              <a:rPr lang="ru-RU" sz="1600" dirty="0" smtClean="0"/>
              <a:t>*Эколого-биологическая конференция «Подрост»;</a:t>
            </a:r>
          </a:p>
          <a:p>
            <a:pPr>
              <a:buNone/>
            </a:pPr>
            <a:r>
              <a:rPr lang="ru-RU" sz="1600" dirty="0" smtClean="0"/>
              <a:t>* Акции и мероприятия по охране окружающей среды;</a:t>
            </a:r>
          </a:p>
          <a:p>
            <a:pPr>
              <a:buNone/>
            </a:pPr>
            <a:r>
              <a:rPr lang="ru-RU" sz="1600" dirty="0" smtClean="0"/>
              <a:t>* Праздник «День Земли», посвящённый подведению итогов работы за учебный год</a:t>
            </a:r>
          </a:p>
          <a:p>
            <a:pPr>
              <a:buFont typeface="Arial" charset="0"/>
              <a:buChar char="•"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Font typeface="Arial" charset="0"/>
              <a:buChar char="•"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Пропаганда здорового образа жизни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Эколого-биологическая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211</TotalTime>
  <Words>728</Words>
  <Application>Microsoft Office PowerPoint</Application>
  <PresentationFormat>Экран (4:3)</PresentationFormat>
  <Paragraphs>175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  Муниципальное автономное учреждение дополнительного образования  «Дом детского творчества»  174210,  Новгородская область,  г. Чудово, ул. Некрасова д.19</vt:lpstr>
      <vt:lpstr>«…Важной отличительной чертой дополнительного образования детей  является открытость, которая проявляется в том числе в волонтёрстве» - из Концепции дополнительного образования детей Российской Федерации  на  2014-2020 годы</vt:lpstr>
      <vt:lpstr>Молодёжное  волонтёрство – добровольческая деятельность, осуществляемая детьми начиная с возраста 14 лет самостоятельно или через участие в работе детских организаций, детских объединений, а также в образовательных учреждениях. </vt:lpstr>
      <vt:lpstr>Цель волонтерского  движения «НАШ МИР»  Создание условий для вовлечения подростков, достигших 14 лет, в добровольческое движение, а также активизация и развитие волонтерского движения в городе  Чудово </vt:lpstr>
      <vt:lpstr>Структура  волонтёрского движения «НАШ МИР»</vt:lpstr>
      <vt:lpstr>Структура  волонтёрского движения «НАШ МИР»</vt:lpstr>
      <vt:lpstr>Структура  волонтёрского движения «НАШ МИР»</vt:lpstr>
      <vt:lpstr>Направления деятельности волонтёрского движения «НАШ МИР»</vt:lpstr>
      <vt:lpstr>Направления деятельности волонтёрского движения «НАШ МИР»</vt:lpstr>
      <vt:lpstr>Направления деятельности волонтёрского движения «НАШ МИР»</vt:lpstr>
      <vt:lpstr>«Дополнительное  образование направлено на обеспечение персонального жизнетворчества обучающихся в контексте позитивной социализации как здесь и сейчас, так и на перспективу в плане их социально-профессионального самоопределения, реализации личных жизненных замыслов и притязаний»-  из  Концепции дополнительного образования детей на 2014-2020 годы</vt:lpstr>
      <vt:lpstr> Добровольный характер волонтёрской деятельности (добровольцы не являются "дешевой рабочей силой", их участие в проектах определяется их собственным добровольным желанием и личной мотивацией) </vt:lpstr>
      <vt:lpstr>       Волонтерское движение – это институт воспитания семейственности, честности, справедливости, дружбы, верности, милосердия, ответственности, созидательности, терпимости, трудолюбия, добра, которое способно решать важнейшие социальные проблемы.  </vt:lpstr>
      <vt:lpstr>Патриотическое воспитание и гражданское становление российской молодёжи в современных условиях приобретает особую актуальность и значимость. Наличие чувства любви к своей Родине и его осознанность имеет большое значение в социальном, духовном, нравственном и физическом развитии личности человека. Патриотизм является одной из важнейших составляющих общенациональной идеи Российского государства.</vt:lpstr>
      <vt:lpstr>   Спешишь на помощь безвозмездно, И не считаешь, что герой! Ты хочешь быть всегда полезным –  Тебе подходит эта роль!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учреждение дополнительного образования  «Дом детского творчества»  Новгородская область, г. Чудово</dc:title>
  <dc:creator>Валюша</dc:creator>
  <cp:lastModifiedBy>Валюша</cp:lastModifiedBy>
  <cp:revision>58</cp:revision>
  <dcterms:created xsi:type="dcterms:W3CDTF">2015-03-09T16:25:17Z</dcterms:created>
  <dcterms:modified xsi:type="dcterms:W3CDTF">2015-03-16T19:16:09Z</dcterms:modified>
</cp:coreProperties>
</file>