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1" r:id="rId2"/>
    <p:sldId id="292" r:id="rId3"/>
    <p:sldId id="257" r:id="rId4"/>
    <p:sldId id="291" r:id="rId5"/>
    <p:sldId id="286" r:id="rId6"/>
    <p:sldId id="284" r:id="rId7"/>
    <p:sldId id="285" r:id="rId8"/>
    <p:sldId id="287" r:id="rId9"/>
    <p:sldId id="288" r:id="rId10"/>
    <p:sldId id="290" r:id="rId11"/>
    <p:sldId id="282" r:id="rId12"/>
    <p:sldId id="293" r:id="rId13"/>
    <p:sldId id="28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 autoAdjust="0"/>
    <p:restoredTop sz="94717" autoAdjust="0"/>
  </p:normalViewPr>
  <p:slideViewPr>
    <p:cSldViewPr>
      <p:cViewPr varScale="1">
        <p:scale>
          <a:sx n="95" d="100"/>
          <a:sy n="95" d="100"/>
        </p:scale>
        <p:origin x="-9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3AE1CB-F00D-4AFA-B47A-61F3071F6D03}" type="datetimeFigureOut">
              <a:rPr lang="ru-RU" smtClean="0"/>
              <a:pPr/>
              <a:t>03.02.2024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02E6640-E9AC-4F12-95A4-BD8812E8607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000628" y="3857628"/>
            <a:ext cx="3728143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Преподаватель отделения декоративно-прикладного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творчества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Олейникова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Ольга Валериевна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928670"/>
            <a:ext cx="8858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+mj-lt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«Растительный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мир. Листья»</a:t>
            </a:r>
            <a:r>
              <a:rPr lang="ru-RU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a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chemeClr val="accent1">
                  <a:lumMod val="40000"/>
                  <a:lumOff val="60000"/>
                </a:schemeClr>
              </a:solidFill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86813" y="2217590"/>
            <a:ext cx="261481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Открытый урок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(ковроткачество)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во 2 классе. </a:t>
            </a:r>
          </a:p>
        </p:txBody>
      </p:sp>
      <p:pic>
        <p:nvPicPr>
          <p:cNvPr id="10" name="Рисунок 9" descr="IMG_20230222_14483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1472" y="2285992"/>
            <a:ext cx="4643471" cy="3659684"/>
          </a:xfrm>
          <a:prstGeom prst="rect">
            <a:avLst/>
          </a:prstGeom>
          <a:ln w="38100" cmpd="sng"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1428728" y="500042"/>
            <a:ext cx="61436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МБУДО «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Войсковицкая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детская школа искусств» 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Ленинградская область, Гатчинский район,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пос.Войсковицы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857488" y="6215082"/>
            <a:ext cx="314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2023г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.,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</a:rPr>
              <a:t>пос.Войсковицы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21537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На следующих уроках продолжаем ткать такую же ветку с листьями в зеркальном виде (фото 17) и фон работы (фото 18). Убираем концы пряжи крючком, подшиваем края изделия,  оформляем петли и бахрому. </a:t>
            </a:r>
          </a:p>
          <a:p>
            <a:endParaRPr lang="ru-RU" sz="2000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6215082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18. </a:t>
            </a:r>
          </a:p>
        </p:txBody>
      </p:sp>
      <p:pic>
        <p:nvPicPr>
          <p:cNvPr id="5" name="Рисунок 4" descr="IMG_20230222_144830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71472" y="1857364"/>
            <a:ext cx="2714644" cy="1985757"/>
          </a:xfrm>
          <a:prstGeom prst="rect">
            <a:avLst/>
          </a:prstGeom>
          <a:ln w="0">
            <a:solidFill>
              <a:schemeClr val="tx1"/>
            </a:solidFill>
          </a:ln>
        </p:spPr>
      </p:pic>
      <p:pic>
        <p:nvPicPr>
          <p:cNvPr id="6" name="Рисунок 5" descr="IMG_20230222_14483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71472" y="4214818"/>
            <a:ext cx="2741103" cy="2084782"/>
          </a:xfrm>
          <a:prstGeom prst="rect">
            <a:avLst/>
          </a:prstGeom>
          <a:ln w="0">
            <a:solidFill>
              <a:schemeClr val="tx1"/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571472" y="3786190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17.</a:t>
            </a:r>
          </a:p>
        </p:txBody>
      </p:sp>
      <p:pic>
        <p:nvPicPr>
          <p:cNvPr id="9" name="Рисунок 8" descr="IMG_20240130_115818.jpg"/>
          <p:cNvPicPr>
            <a:picLocks noChangeAspect="1"/>
          </p:cNvPicPr>
          <p:nvPr/>
        </p:nvPicPr>
        <p:blipFill>
          <a:blip r:embed="rId4" cstate="email"/>
          <a:srcRect r="-859"/>
          <a:stretch>
            <a:fillRect/>
          </a:stretch>
        </p:blipFill>
        <p:spPr>
          <a:xfrm>
            <a:off x="4643438" y="1785926"/>
            <a:ext cx="3857652" cy="436498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628" y="3571876"/>
            <a:ext cx="3571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Ученики за работой.</a:t>
            </a:r>
            <a:endParaRPr lang="ru-RU" sz="2000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Рисунок 5" descr="IMG_20221028_151746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643438" y="571480"/>
            <a:ext cx="3857652" cy="30003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Рисунок 6" descr="IMG_20230310_15452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14348" y="571480"/>
            <a:ext cx="3589760" cy="478634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4286248" y="4929198"/>
            <a:ext cx="3571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Готовая работа на раме.</a:t>
            </a:r>
            <a:endParaRPr lang="ru-RU" sz="2000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Убираем концы пряжи крючком, подшиваем края изделия,  оформляем петли и бахрому.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71538" y="500042"/>
            <a:ext cx="6215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Теперь работа готова для выставки!</a:t>
            </a:r>
            <a:endParaRPr lang="ru-RU" sz="2400" dirty="0"/>
          </a:p>
        </p:txBody>
      </p:sp>
      <p:pic>
        <p:nvPicPr>
          <p:cNvPr id="4" name="Рисунок 3" descr="TSmPjzfNnXw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714348" y="1500174"/>
            <a:ext cx="7929618" cy="4572032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642918"/>
            <a:ext cx="55695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Использованные источники: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714488"/>
            <a:ext cx="728667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1" indent="-271463">
              <a:spcBef>
                <a:spcPts val="600"/>
              </a:spcBef>
              <a:buFont typeface="Cambria" pitchFamily="18" charset="0"/>
              <a:buChar char="•"/>
              <a:tabLst>
                <a:tab pos="271463" algn="l"/>
              </a:tabLst>
            </a:pPr>
            <a:r>
              <a:rPr lang="ru-RU" sz="2000" dirty="0" smtClean="0"/>
              <a:t>Савицкая В.И., «Превращение шпалеры», альбом, г. Москва, Изд. «</a:t>
            </a:r>
            <a:r>
              <a:rPr lang="ru-RU" sz="2000" dirty="0" err="1" smtClean="0"/>
              <a:t>Галарт</a:t>
            </a:r>
            <a:r>
              <a:rPr lang="ru-RU" sz="2000" dirty="0" smtClean="0"/>
              <a:t>», </a:t>
            </a:r>
            <a:r>
              <a:rPr lang="ru-RU" sz="2000" dirty="0" err="1" smtClean="0"/>
              <a:t>1995г</a:t>
            </a:r>
            <a:r>
              <a:rPr lang="ru-RU" sz="2000" dirty="0" smtClean="0"/>
              <a:t>.</a:t>
            </a:r>
          </a:p>
          <a:p>
            <a:pPr marL="271463" lvl="1" indent="-271463">
              <a:spcBef>
                <a:spcPts val="600"/>
              </a:spcBef>
              <a:buFont typeface="Cambria" pitchFamily="18" charset="0"/>
              <a:buChar char="•"/>
              <a:tabLst>
                <a:tab pos="271463" algn="l"/>
              </a:tabLst>
            </a:pPr>
            <a:r>
              <a:rPr lang="ru-RU" sz="2000" dirty="0" smtClean="0"/>
              <a:t>На уроке использована программа по учебному предмету «Работа в материале. Ковроткачество». Это дополнительная </a:t>
            </a:r>
            <a:r>
              <a:rPr lang="ru-RU" sz="2000" dirty="0" err="1" smtClean="0"/>
              <a:t>предпрофессиональная</a:t>
            </a:r>
            <a:r>
              <a:rPr lang="ru-RU" sz="2000" dirty="0" smtClean="0"/>
              <a:t> общеобразовательная программа в области изобразительного искусства «Декоративно-прикладного творчества». Данная программ разработана и написана преподавателями: </a:t>
            </a:r>
            <a:r>
              <a:rPr lang="ru-RU" sz="2000" dirty="0" err="1" smtClean="0"/>
              <a:t>Милушкиной</a:t>
            </a:r>
            <a:r>
              <a:rPr lang="ru-RU" sz="2000" dirty="0" smtClean="0"/>
              <a:t> Екатериной Борисовной и </a:t>
            </a:r>
            <a:r>
              <a:rPr lang="ru-RU" sz="2000" dirty="0" err="1" smtClean="0"/>
              <a:t>Олейниковой</a:t>
            </a:r>
            <a:r>
              <a:rPr lang="ru-RU" sz="2000" dirty="0" smtClean="0"/>
              <a:t> Ольгой Валериевной и  является авторской.</a:t>
            </a:r>
          </a:p>
          <a:p>
            <a:pPr marL="271463" lvl="1" indent="-271463">
              <a:spcBef>
                <a:spcPts val="600"/>
              </a:spcBef>
              <a:buFont typeface="Cambria" pitchFamily="18" charset="0"/>
              <a:buChar char="•"/>
              <a:tabLst>
                <a:tab pos="271463" algn="l"/>
              </a:tabLst>
            </a:pPr>
            <a:r>
              <a:rPr lang="ru-RU" sz="2000" dirty="0" smtClean="0"/>
              <a:t>Также на уроке были показаны гобелены учеников </a:t>
            </a:r>
            <a:r>
              <a:rPr lang="ru-RU" sz="2000" dirty="0" err="1" smtClean="0"/>
              <a:t>Войсковицкой</a:t>
            </a:r>
            <a:r>
              <a:rPr lang="ru-RU" sz="2000" dirty="0" smtClean="0"/>
              <a:t> ДШИ.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38576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latin typeface="+mj-lt"/>
              </a:rPr>
              <a:t>Тема по ковроткачеству во втором полугодии второго класса: «Растительный мир». </a:t>
            </a:r>
            <a:br>
              <a:rPr lang="ru-RU" sz="2000" dirty="0" smtClean="0">
                <a:latin typeface="+mj-lt"/>
              </a:rPr>
            </a:br>
            <a:r>
              <a:rPr lang="ru-RU" sz="2000" dirty="0" smtClean="0">
                <a:latin typeface="+mj-lt"/>
              </a:rPr>
              <a:t>- Так как у нас в художественной школе богатый выставочный материал мы посмотрим гобелены учеников (Фото 1-4). 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29256" y="5715016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2.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57554" y="6072206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1. </a:t>
            </a:r>
          </a:p>
        </p:txBody>
      </p:sp>
      <p:pic>
        <p:nvPicPr>
          <p:cNvPr id="10" name="Рисунок 9" descr="Прохорова Арина Денисовна, Цветы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531721" y="642918"/>
            <a:ext cx="4046801" cy="50720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Рисунок 10" descr="Волох Ярослав, 15 лет, Вьюнок.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85786" y="3214687"/>
            <a:ext cx="2583234" cy="321471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2910" y="5929330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3.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5929330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4. </a:t>
            </a:r>
          </a:p>
        </p:txBody>
      </p:sp>
      <p:pic>
        <p:nvPicPr>
          <p:cNvPr id="9" name="Рисунок 8" descr="Крылова Диана, Мальвы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42910" y="1000108"/>
            <a:ext cx="3676809" cy="492922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Рисунок 11" descr="Пашковская Ульяна, Водяные лилии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14876" y="1000108"/>
            <a:ext cx="3871567" cy="492922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8286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 smtClean="0">
                <a:latin typeface="+mj-lt"/>
              </a:rPr>
              <a:t>- Давайте вспомним, что уже сделано на предыдущих уроках по этой теме?</a:t>
            </a:r>
          </a:p>
          <a:p>
            <a:pPr lvl="0" algn="just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- Мы придумали сюжет. Сделали эскиз (фото 5) и подобрали пряжу (фото 6). </a:t>
            </a:r>
          </a:p>
        </p:txBody>
      </p:sp>
      <p:pic>
        <p:nvPicPr>
          <p:cNvPr id="5" name="Рисунок 4" descr="IMG_20240130_11583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8597" y="2226610"/>
            <a:ext cx="3857652" cy="41313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5429256" y="5214950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6. </a:t>
            </a:r>
          </a:p>
        </p:txBody>
      </p:sp>
      <p:pic>
        <p:nvPicPr>
          <p:cNvPr id="7" name="Рисунок 6" descr="Screenshot_20240202_113153_ru_ozon_app_android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643829" y="2285992"/>
            <a:ext cx="3899929" cy="292895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4286248" y="6000768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5.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385765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latin typeface="+mj-lt"/>
              </a:rPr>
              <a:t>- Какие дальнейшие действия после того, как подобрали пряжу?</a:t>
            </a:r>
          </a:p>
          <a:p>
            <a:pPr lvl="0">
              <a:buFontTx/>
              <a:buChar char="-"/>
            </a:pP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 Мы увеличили работу в натуральную величину. Затем заправили раму нитями основы и сделали косичку (фото 7). После косички сделали </a:t>
            </a:r>
            <a:r>
              <a:rPr lang="ru-RU" sz="2000" i="1" dirty="0" err="1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прокиды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 утком (пряжей проходящей сквозь нити основы).  </a:t>
            </a:r>
          </a:p>
          <a:p>
            <a:pPr lvl="0">
              <a:buFontTx/>
              <a:buChar char="-"/>
            </a:pPr>
            <a:r>
              <a:rPr lang="ru-RU" sz="2000" dirty="0" smtClean="0"/>
              <a:t> Как называется такой вид ткачества?</a:t>
            </a:r>
          </a:p>
          <a:p>
            <a:pPr lvl="0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- Полотняное переплетение. Надо чередовать нити основы. В первом ряду уток прокидываем через все  чётные  нити основы, во- втором - нечётные (фото 8).</a:t>
            </a:r>
          </a:p>
          <a:p>
            <a:pPr lvl="0"/>
            <a:endParaRPr lang="ru-RU" sz="2000" i="1" dirty="0" smtClean="0">
              <a:solidFill>
                <a:schemeClr val="tx2">
                  <a:lumMod val="75000"/>
                </a:schemeClr>
              </a:solidFill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IMG_20210426_152819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6200000">
            <a:off x="5304248" y="-160768"/>
            <a:ext cx="2464594" cy="40719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5429256" y="3071810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7.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6000768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8. </a:t>
            </a:r>
          </a:p>
        </p:txBody>
      </p:sp>
      <p:pic>
        <p:nvPicPr>
          <p:cNvPr id="10" name="Рисунок 9" descr="IMG_20210426_15310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 rot="16200000">
            <a:off x="5298296" y="2702704"/>
            <a:ext cx="2500313" cy="409578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38576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-"/>
            </a:pPr>
            <a:r>
              <a:rPr lang="ru-RU" sz="2000" dirty="0" smtClean="0"/>
              <a:t> Правильно. Дальше ткём  фон полотняным переплетением до рисунка. </a:t>
            </a:r>
          </a:p>
          <a:p>
            <a:pPr lvl="0"/>
            <a:r>
              <a:rPr lang="ru-RU" sz="2000" dirty="0" smtClean="0">
                <a:latin typeface="+mj-lt"/>
              </a:rPr>
              <a:t>Сегодня мы разберём как ткать листья и веточки взяв за образец работу одной из наших учениц, Елизаветы. </a:t>
            </a:r>
          </a:p>
          <a:p>
            <a:r>
              <a:rPr lang="ru-RU" sz="2000" dirty="0" smtClean="0">
                <a:latin typeface="+mj-lt"/>
              </a:rPr>
              <a:t>Что надо сделать, для того чтобы соткать лист с ровными краями?</a:t>
            </a:r>
          </a:p>
          <a:p>
            <a:pPr>
              <a:buFontTx/>
              <a:buChar char="-"/>
            </a:pP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 Надо сделать углубление по форме листа с помощью релейного соединения.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+mj-lt"/>
              </a:rPr>
              <a:t> Да. выполняем ступеньки добиваясь углубления по форме листа (фото 9). Затем делаем косой </a:t>
            </a:r>
            <a:r>
              <a:rPr lang="ru-RU" sz="2000" dirty="0" err="1" smtClean="0">
                <a:latin typeface="+mj-lt"/>
              </a:rPr>
              <a:t>прокид</a:t>
            </a:r>
            <a:r>
              <a:rPr lang="ru-RU" sz="2000" dirty="0" smtClean="0">
                <a:latin typeface="+mj-lt"/>
              </a:rPr>
              <a:t> по форме листа (фото 10). </a:t>
            </a:r>
          </a:p>
        </p:txBody>
      </p:sp>
      <p:pic>
        <p:nvPicPr>
          <p:cNvPr id="4" name="Рисунок 3" descr="IMG_20230222_14481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572000" y="714356"/>
            <a:ext cx="3929090" cy="242886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Рисунок 4" descr="IMG_20230222_145004.jpg"/>
          <p:cNvPicPr>
            <a:picLocks noChangeAspect="1"/>
          </p:cNvPicPr>
          <p:nvPr/>
        </p:nvPicPr>
        <p:blipFill>
          <a:blip r:embed="rId3" cstate="email"/>
          <a:srcRect r="-1"/>
          <a:stretch>
            <a:fillRect/>
          </a:stretch>
        </p:blipFill>
        <p:spPr>
          <a:xfrm>
            <a:off x="4643438" y="3571876"/>
            <a:ext cx="3857652" cy="25003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5357818" y="3143248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9.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86380" y="6072206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10.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38576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Закрепляем нить на конце листа </a:t>
            </a:r>
            <a:r>
              <a:rPr lang="ru-RU" sz="2000" dirty="0" smtClean="0">
                <a:latin typeface="+mj-lt"/>
              </a:rPr>
              <a:t>(фото 11)</a:t>
            </a:r>
            <a:r>
              <a:rPr lang="ru-RU" sz="2000" dirty="0" smtClean="0"/>
              <a:t>. </a:t>
            </a:r>
          </a:p>
          <a:p>
            <a:pPr lvl="0"/>
            <a:r>
              <a:rPr lang="ru-RU" sz="2000" dirty="0" smtClean="0"/>
              <a:t>Затем возвращаемся утком в середину листа (фото 12) и заполняем нижнюю часть листа компенсированным соединением.</a:t>
            </a:r>
          </a:p>
        </p:txBody>
      </p:sp>
      <p:pic>
        <p:nvPicPr>
          <p:cNvPr id="6" name="Рисунок 5" descr="IMG_20230222_145052_edit_44343316925525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572001" y="714356"/>
            <a:ext cx="4000528" cy="21431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Рисунок 6" descr="IMG_20230222_145101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000100" y="3429000"/>
            <a:ext cx="6357982" cy="228601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5429256" y="2928934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11.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5786454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12.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38576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После заполнения нижней части листа (фото 13), ткём верхнюю часть (фото 14). </a:t>
            </a:r>
          </a:p>
          <a:p>
            <a:r>
              <a:rPr lang="ru-RU" sz="2000" dirty="0" smtClean="0"/>
              <a:t>Затем продолжаем нитью от листа ткать веточку до следующего листа.</a:t>
            </a:r>
          </a:p>
        </p:txBody>
      </p:sp>
      <p:pic>
        <p:nvPicPr>
          <p:cNvPr id="8" name="Рисунок 7" descr="IMG_20230222_14570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714876" y="714356"/>
            <a:ext cx="3786196" cy="21431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5429256" y="2857496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13.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57818" y="5786454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14. </a:t>
            </a:r>
          </a:p>
        </p:txBody>
      </p:sp>
      <p:pic>
        <p:nvPicPr>
          <p:cNvPr id="11" name="Рисунок 10" descr="IMG_20230222_15000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928794" y="3357562"/>
            <a:ext cx="6544951" cy="242889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38576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Выравниваем фон с помощью полотняного ткачества (фото 15). Опять с помощью релейного соединения выполняем ступеньки добиваясь углубления по форме листа, делаем косой </a:t>
            </a:r>
            <a:r>
              <a:rPr lang="ru-RU" sz="2000" dirty="0" err="1" smtClean="0"/>
              <a:t>прокид</a:t>
            </a:r>
            <a:r>
              <a:rPr lang="ru-RU" sz="2000" dirty="0" smtClean="0"/>
              <a:t> и ткём лист (фото 16).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57818" y="3143248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15. </a:t>
            </a:r>
          </a:p>
        </p:txBody>
      </p:sp>
      <p:pic>
        <p:nvPicPr>
          <p:cNvPr id="7" name="Рисунок 6" descr="IMG_20230222_150406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428860" y="3643314"/>
            <a:ext cx="6072212" cy="22860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Рисунок 11" descr="IMG_20230222_151447_edit_443411287521402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714876" y="714356"/>
            <a:ext cx="3786196" cy="24258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5357818" y="5929330"/>
            <a:ext cx="314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Фото 16.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1662</TotalTime>
  <Words>517</Words>
  <Application>Microsoft Office PowerPoint</Application>
  <PresentationFormat>Экран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Ольга</cp:lastModifiedBy>
  <cp:revision>95</cp:revision>
  <dcterms:created xsi:type="dcterms:W3CDTF">2013-01-28T16:52:49Z</dcterms:created>
  <dcterms:modified xsi:type="dcterms:W3CDTF">2024-02-03T13:19:25Z</dcterms:modified>
</cp:coreProperties>
</file>