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84" r:id="rId3"/>
    <p:sldId id="301" r:id="rId4"/>
    <p:sldId id="302" r:id="rId5"/>
    <p:sldId id="313" r:id="rId6"/>
    <p:sldId id="314" r:id="rId7"/>
    <p:sldId id="316" r:id="rId8"/>
    <p:sldId id="303" r:id="rId9"/>
    <p:sldId id="308" r:id="rId10"/>
    <p:sldId id="306" r:id="rId11"/>
    <p:sldId id="311" r:id="rId12"/>
    <p:sldId id="312" r:id="rId13"/>
    <p:sldId id="315" r:id="rId14"/>
    <p:sldId id="310" r:id="rId15"/>
    <p:sldId id="31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3C9E687-252F-4464-80CF-B8616F99C372}">
          <p14:sldIdLst>
            <p14:sldId id="256"/>
            <p14:sldId id="284"/>
            <p14:sldId id="301"/>
            <p14:sldId id="302"/>
            <p14:sldId id="313"/>
            <p14:sldId id="314"/>
            <p14:sldId id="316"/>
            <p14:sldId id="303"/>
            <p14:sldId id="308"/>
            <p14:sldId id="306"/>
            <p14:sldId id="311"/>
            <p14:sldId id="312"/>
            <p14:sldId id="315"/>
            <p14:sldId id="310"/>
            <p14:sldId id="317"/>
          </p14:sldIdLst>
        </p14:section>
        <p14:section name="Раздел без заголовка" id="{C8234C63-819A-4EFC-9CEF-C07EFAAFAF5E}">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ладелец"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11" autoAdjust="0"/>
    <p:restoredTop sz="94660"/>
  </p:normalViewPr>
  <p:slideViewPr>
    <p:cSldViewPr>
      <p:cViewPr>
        <p:scale>
          <a:sx n="54" d="100"/>
          <a:sy n="54" d="100"/>
        </p:scale>
        <p:origin x="-1956"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09.05.2019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09.05.2019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09.05.2019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09.05.2019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09.05.2019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09.05.2019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2542806"/>
            <a:ext cx="7632848" cy="3694506"/>
          </a:xfrm>
        </p:spPr>
        <p:txBody>
          <a:bodyPr>
            <a:normAutofit fontScale="92500" lnSpcReduction="10000"/>
          </a:bodyPr>
          <a:lstStyle/>
          <a:p>
            <a:r>
              <a:rPr lang="ru-RU" sz="5100" b="1" dirty="0" smtClean="0">
                <a:ln w="12700">
                  <a:solidFill>
                    <a:srgbClr val="FF0000"/>
                  </a:solidFill>
                  <a:prstDash val="solid"/>
                </a:ln>
                <a:solidFill>
                  <a:srgbClr val="FFC000"/>
                </a:solidFill>
                <a:effectLst>
                  <a:outerShdw blurRad="41275" dist="20320" dir="1800000" algn="tl" rotWithShape="0">
                    <a:srgbClr val="000000">
                      <a:alpha val="40000"/>
                    </a:srgbClr>
                  </a:outerShdw>
                </a:effectLst>
              </a:rPr>
              <a:t>Поздравительная открытка</a:t>
            </a:r>
          </a:p>
          <a:p>
            <a:endParaRPr lang="ru-RU"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3600" b="1" dirty="0"/>
              <a:t>Бондаренко Анастасии </a:t>
            </a:r>
            <a:r>
              <a:rPr lang="ru-RU" sz="3600" b="1" dirty="0" smtClean="0"/>
              <a:t>Лукьяновны</a:t>
            </a:r>
          </a:p>
          <a:p>
            <a:endParaRPr lang="ru-RU"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900" dirty="0" smtClean="0"/>
              <a:t>Педагога дополнительного образования МБУ  ДО   ДДТ</a:t>
            </a:r>
          </a:p>
          <a:p>
            <a:endParaRPr lang="ru-RU" sz="2900" dirty="0"/>
          </a:p>
        </p:txBody>
      </p:sp>
      <p:sp>
        <p:nvSpPr>
          <p:cNvPr id="4" name="Прямоугольник 3"/>
          <p:cNvSpPr/>
          <p:nvPr/>
        </p:nvSpPr>
        <p:spPr>
          <a:xfrm>
            <a:off x="2860527" y="332656"/>
            <a:ext cx="5743921" cy="1569660"/>
          </a:xfrm>
          <a:prstGeom prst="rect">
            <a:avLst/>
          </a:prstGeom>
        </p:spPr>
        <p:txBody>
          <a:bodyPr wrap="square">
            <a:spAutoFit/>
          </a:bodyPr>
          <a:lstStyle/>
          <a:p>
            <a:pPr lvl="0" algn="ctr">
              <a:spcBef>
                <a:spcPct val="0"/>
              </a:spcBef>
            </a:pPr>
            <a:endParaRPr lang="ru-RU" sz="4800" dirty="0" smtClean="0">
              <a:solidFill>
                <a:schemeClr val="tx1">
                  <a:lumMod val="85000"/>
                  <a:lumOff val="15000"/>
                </a:schemeClr>
              </a:solidFill>
              <a:latin typeface="Constantia"/>
            </a:endParaRPr>
          </a:p>
          <a:p>
            <a:pPr lvl="0" algn="ctr">
              <a:spcBef>
                <a:spcPct val="0"/>
              </a:spcBef>
            </a:pPr>
            <a:r>
              <a:rPr lang="ru-RU" sz="4800" b="1" dirty="0" smtClean="0">
                <a:ln w="180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latin typeface="Constantia"/>
              </a:rPr>
              <a:t>Презентация</a:t>
            </a:r>
            <a:endParaRPr lang="ru-RU" sz="4800" b="1" dirty="0">
              <a:ln w="180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latin typeface="Constantia"/>
            </a:endParaRPr>
          </a:p>
        </p:txBody>
      </p:sp>
    </p:spTree>
    <p:extLst>
      <p:ext uri="{BB962C8B-B14F-4D97-AF65-F5344CB8AC3E}">
        <p14:creationId xmlns:p14="http://schemas.microsoft.com/office/powerpoint/2010/main" xmlns="" val="2775628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260648"/>
            <a:ext cx="4895400" cy="1800200"/>
          </a:xfrm>
        </p:spPr>
        <p:txBody>
          <a:bodyPr>
            <a:normAutofit/>
          </a:bodyPr>
          <a:lstStyle/>
          <a:p>
            <a:endParaRPr lang="ru-RU" sz="1200" b="0" dirty="0"/>
          </a:p>
        </p:txBody>
      </p:sp>
      <p:sp>
        <p:nvSpPr>
          <p:cNvPr id="3" name="Текст 2"/>
          <p:cNvSpPr>
            <a:spLocks noGrp="1"/>
          </p:cNvSpPr>
          <p:nvPr>
            <p:ph type="body" sz="half" idx="2"/>
          </p:nvPr>
        </p:nvSpPr>
        <p:spPr>
          <a:xfrm>
            <a:off x="3347864" y="0"/>
            <a:ext cx="5470234" cy="6525344"/>
          </a:xfrm>
        </p:spPr>
        <p:txBody>
          <a:bodyPr>
            <a:normAutofit/>
          </a:bodyPr>
          <a:lstStyle/>
          <a:p>
            <a:r>
              <a:rPr lang="ru-RU" sz="1600" dirty="0" smtClean="0"/>
              <a:t>Лист   картона перегибаем пополам</a:t>
            </a:r>
          </a:p>
          <a:p>
            <a:r>
              <a:rPr lang="ru-RU" sz="1600" dirty="0" smtClean="0"/>
              <a:t>Краевым дыроколом вырезаем перфорацию для</a:t>
            </a:r>
          </a:p>
          <a:p>
            <a:r>
              <a:rPr lang="ru-RU" sz="1600" dirty="0" smtClean="0"/>
              <a:t>ленточки и  протягиваем ее</a:t>
            </a:r>
          </a:p>
          <a:p>
            <a:r>
              <a:rPr lang="ru-RU" sz="1600" dirty="0"/>
              <a:t> </a:t>
            </a:r>
            <a:r>
              <a:rPr lang="ru-RU" sz="1600" dirty="0" smtClean="0"/>
              <a:t>                                                       </a:t>
            </a:r>
            <a:endParaRPr lang="ru-RU" sz="1600"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357290" y="1357298"/>
            <a:ext cx="2428892" cy="1928826"/>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8662" y="3641323"/>
            <a:ext cx="2131170" cy="157362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3504" y="1500174"/>
            <a:ext cx="3143272" cy="3500462"/>
          </a:xfrm>
          <a:prstGeom prst="rect">
            <a:avLst/>
          </a:prstGeom>
        </p:spPr>
      </p:pic>
    </p:spTree>
    <p:extLst>
      <p:ext uri="{BB962C8B-B14F-4D97-AF65-F5344CB8AC3E}">
        <p14:creationId xmlns:p14="http://schemas.microsoft.com/office/powerpoint/2010/main" xmlns="" val="246190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60648"/>
            <a:ext cx="3429000" cy="1008112"/>
          </a:xfrm>
        </p:spPr>
        <p:txBody>
          <a:bodyPr>
            <a:normAutofit/>
          </a:bodyPr>
          <a:lstStyle/>
          <a:p>
            <a:endParaRPr lang="ru-RU" sz="1400" b="0" dirty="0">
              <a:solidFill>
                <a:schemeClr val="tx1">
                  <a:lumMod val="95000"/>
                </a:schemeClr>
              </a:solidFill>
            </a:endParaRPr>
          </a:p>
        </p:txBody>
      </p:sp>
      <p:sp>
        <p:nvSpPr>
          <p:cNvPr id="3" name="Текст 2"/>
          <p:cNvSpPr>
            <a:spLocks noGrp="1"/>
          </p:cNvSpPr>
          <p:nvPr>
            <p:ph type="body" sz="half" idx="2"/>
          </p:nvPr>
        </p:nvSpPr>
        <p:spPr>
          <a:xfrm>
            <a:off x="5389098" y="404664"/>
            <a:ext cx="3429000" cy="4799210"/>
          </a:xfrm>
        </p:spPr>
        <p:txBody>
          <a:bodyPr>
            <a:normAutofit/>
          </a:bodyPr>
          <a:lstStyle/>
          <a:p>
            <a:r>
              <a:rPr lang="ru-RU" sz="1600" dirty="0" smtClean="0"/>
              <a:t>Приклеиваем стебли и цветы на открытку</a:t>
            </a:r>
            <a:endParaRPr lang="ru-RU" sz="1600"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000100" y="1428736"/>
            <a:ext cx="2500330" cy="2000264"/>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4480" y="3500438"/>
            <a:ext cx="2571768" cy="164307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2066" y="1357298"/>
            <a:ext cx="3786214" cy="3786214"/>
          </a:xfrm>
          <a:prstGeom prst="rect">
            <a:avLst/>
          </a:prstGeom>
        </p:spPr>
      </p:pic>
    </p:spTree>
    <p:extLst>
      <p:ext uri="{BB962C8B-B14F-4D97-AF65-F5344CB8AC3E}">
        <p14:creationId xmlns:p14="http://schemas.microsoft.com/office/powerpoint/2010/main" xmlns="" val="374852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548680"/>
            <a:ext cx="3958066" cy="2651720"/>
          </a:xfrm>
        </p:spPr>
        <p:txBody>
          <a:bodyPr/>
          <a:lstStyle/>
          <a:p>
            <a:endParaRPr lang="ru-RU" dirty="0"/>
          </a:p>
        </p:txBody>
      </p:sp>
      <p:sp>
        <p:nvSpPr>
          <p:cNvPr id="3" name="Текст 2"/>
          <p:cNvSpPr>
            <a:spLocks noGrp="1"/>
          </p:cNvSpPr>
          <p:nvPr>
            <p:ph type="body" sz="half" idx="2"/>
          </p:nvPr>
        </p:nvSpPr>
        <p:spPr>
          <a:xfrm>
            <a:off x="5389098" y="620688"/>
            <a:ext cx="3429000" cy="4583186"/>
          </a:xfrm>
        </p:spPr>
        <p:txBody>
          <a:bodyPr/>
          <a:lstStyle/>
          <a:p>
            <a:r>
              <a:rPr lang="ru-RU" dirty="0" smtClean="0"/>
              <a:t>Под цветами приклеиваем большие листочки ,а</a:t>
            </a:r>
            <a:r>
              <a:rPr lang="ru-RU" dirty="0"/>
              <a:t> </a:t>
            </a:r>
            <a:r>
              <a:rPr lang="ru-RU" dirty="0" smtClean="0"/>
              <a:t>маленькие-между цветами.</a:t>
            </a: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571604" y="1357298"/>
            <a:ext cx="2000264" cy="1785950"/>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5918" y="3286124"/>
            <a:ext cx="2000264" cy="171451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2066" y="1071546"/>
            <a:ext cx="3500462" cy="4000528"/>
          </a:xfrm>
          <a:prstGeom prst="rect">
            <a:avLst/>
          </a:prstGeom>
        </p:spPr>
      </p:pic>
    </p:spTree>
    <p:extLst>
      <p:ext uri="{BB962C8B-B14F-4D97-AF65-F5344CB8AC3E}">
        <p14:creationId xmlns:p14="http://schemas.microsoft.com/office/powerpoint/2010/main" xmlns="" val="367468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a:xfrm>
            <a:off x="5389098" y="980728"/>
            <a:ext cx="3429000" cy="4223146"/>
          </a:xfrm>
        </p:spPr>
        <p:txBody>
          <a:bodyPr>
            <a:normAutofit/>
          </a:bodyPr>
          <a:lstStyle/>
          <a:p>
            <a:r>
              <a:rPr lang="ru-RU" sz="1600" dirty="0" smtClean="0"/>
              <a:t>Завершает нашу композицию-завязанный бантик под букетом</a:t>
            </a:r>
            <a:endParaRPr lang="ru-RU" sz="1600"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142976" y="1500174"/>
            <a:ext cx="3143272" cy="3429024"/>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0694" y="1428736"/>
            <a:ext cx="3000396" cy="3429024"/>
          </a:xfrm>
          <a:prstGeom prst="rect">
            <a:avLst/>
          </a:prstGeom>
        </p:spPr>
      </p:pic>
    </p:spTree>
    <p:extLst>
      <p:ext uri="{BB962C8B-B14F-4D97-AF65-F5344CB8AC3E}">
        <p14:creationId xmlns:p14="http://schemas.microsoft.com/office/powerpoint/2010/main" xmlns="" val="251273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a:xfrm>
            <a:off x="7596336" y="0"/>
            <a:ext cx="1547664" cy="7029400"/>
          </a:xfrm>
        </p:spPr>
        <p:txBody>
          <a:bodyPr>
            <a:normAutofit/>
          </a:bodyPr>
          <a:lstStyle/>
          <a:p>
            <a:pPr lvl="0">
              <a:buClr>
                <a:srgbClr val="B13F9A"/>
              </a:buClr>
            </a:pPr>
            <a:r>
              <a:rPr lang="ru-RU" sz="2400" dirty="0" smtClean="0">
                <a:solidFill>
                  <a:schemeClr val="tx1">
                    <a:lumMod val="95000"/>
                  </a:schemeClr>
                </a:solidFill>
              </a:rPr>
              <a:t>Одним словом, история продолжается .</a:t>
            </a:r>
            <a:r>
              <a:rPr lang="ru-RU" sz="2400" dirty="0" smtClean="0">
                <a:solidFill>
                  <a:srgbClr val="F4E7ED">
                    <a:lumMod val="50000"/>
                  </a:srgbClr>
                </a:solidFill>
              </a:rPr>
              <a:t>. </a:t>
            </a:r>
            <a:r>
              <a:rPr lang="ru-RU" sz="2400" dirty="0" smtClean="0">
                <a:solidFill>
                  <a:schemeClr val="tx1">
                    <a:lumMod val="95000"/>
                  </a:schemeClr>
                </a:solidFill>
              </a:rPr>
              <a:t>Просто дарите своим </a:t>
            </a:r>
          </a:p>
          <a:p>
            <a:pPr lvl="0">
              <a:buClr>
                <a:srgbClr val="B13F9A"/>
              </a:buClr>
            </a:pPr>
            <a:r>
              <a:rPr lang="ru-RU" sz="2400" dirty="0" smtClean="0">
                <a:solidFill>
                  <a:schemeClr val="tx1">
                    <a:lumMod val="95000"/>
                  </a:schemeClr>
                </a:solidFill>
              </a:rPr>
              <a:t>родным и близким знакомым и друзьям дарите им открытки!</a:t>
            </a:r>
            <a:r>
              <a:rPr lang="ru-RU" sz="2400" dirty="0" smtClean="0">
                <a:solidFill>
                  <a:srgbClr val="F4E7ED">
                    <a:lumMod val="50000"/>
                  </a:srgbClr>
                </a:solidFill>
              </a:rPr>
              <a:t>.</a:t>
            </a:r>
            <a:endParaRPr lang="ru-RU" sz="2400" dirty="0">
              <a:solidFill>
                <a:srgbClr val="F4E7ED">
                  <a:lumMod val="50000"/>
                </a:srgbClr>
              </a:solidFill>
            </a:endParaRPr>
          </a:p>
          <a:p>
            <a:pPr lvl="0">
              <a:buClr>
                <a:srgbClr val="B13F9A"/>
              </a:buClr>
            </a:pPr>
            <a:endParaRPr lang="ru-RU" sz="2400" dirty="0">
              <a:solidFill>
                <a:srgbClr val="F4E7ED">
                  <a:lumMod val="50000"/>
                </a:srgbClr>
              </a:solidFill>
            </a:endParaRPr>
          </a:p>
        </p:txBody>
      </p:sp>
      <p:pic>
        <p:nvPicPr>
          <p:cNvPr id="8" name="Рисунок 7"/>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357158" y="642918"/>
            <a:ext cx="5715040" cy="5072098"/>
          </a:xfrm>
        </p:spPr>
      </p:pic>
    </p:spTree>
    <p:extLst>
      <p:ext uri="{BB962C8B-B14F-4D97-AF65-F5344CB8AC3E}">
        <p14:creationId xmlns:p14="http://schemas.microsoft.com/office/powerpoint/2010/main" xmlns="" val="166729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071538" y="1500174"/>
            <a:ext cx="3357586" cy="3357586"/>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29256" y="1071546"/>
            <a:ext cx="2143140" cy="214314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43570" y="3429000"/>
            <a:ext cx="2714644" cy="2143140"/>
          </a:xfrm>
          <a:prstGeom prst="rect">
            <a:avLst/>
          </a:prstGeom>
        </p:spPr>
      </p:pic>
    </p:spTree>
    <p:extLst>
      <p:ext uri="{BB962C8B-B14F-4D97-AF65-F5344CB8AC3E}">
        <p14:creationId xmlns:p14="http://schemas.microsoft.com/office/powerpoint/2010/main" xmlns="" val="153547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836712"/>
            <a:ext cx="4372957" cy="1296144"/>
          </a:xfrm>
        </p:spPr>
        <p:txBody>
          <a:bodyPr>
            <a:noAutofit/>
          </a:bodyPr>
          <a:lstStyle/>
          <a:p>
            <a:pPr algn="r"/>
            <a:r>
              <a:rPr lang="ru-RU" sz="1600" b="1" i="1" cap="none" dirty="0" smtClean="0">
                <a:solidFill>
                  <a:schemeClr val="bg2">
                    <a:lumMod val="75000"/>
                  </a:schemeClr>
                </a:solidFill>
                <a:latin typeface="+mn-lt"/>
              </a:rPr>
              <a:t>Скажи мне-и я забуду,</a:t>
            </a:r>
            <a:br>
              <a:rPr lang="ru-RU" sz="1600" b="1" i="1" cap="none" dirty="0" smtClean="0">
                <a:solidFill>
                  <a:schemeClr val="bg2">
                    <a:lumMod val="75000"/>
                  </a:schemeClr>
                </a:solidFill>
                <a:latin typeface="+mn-lt"/>
              </a:rPr>
            </a:br>
            <a:r>
              <a:rPr lang="ru-RU" sz="1600" b="1" i="1" cap="none" dirty="0" smtClean="0">
                <a:solidFill>
                  <a:schemeClr val="bg2">
                    <a:lumMod val="75000"/>
                  </a:schemeClr>
                </a:solidFill>
                <a:latin typeface="+mn-lt"/>
              </a:rPr>
              <a:t>покажи мне-и я запомню</a:t>
            </a:r>
            <a:br>
              <a:rPr lang="ru-RU" sz="1600" b="1" i="1" cap="none" dirty="0" smtClean="0">
                <a:solidFill>
                  <a:schemeClr val="bg2">
                    <a:lumMod val="75000"/>
                  </a:schemeClr>
                </a:solidFill>
                <a:latin typeface="+mn-lt"/>
              </a:rPr>
            </a:br>
            <a:r>
              <a:rPr lang="ru-RU" sz="1600" b="1" i="1" cap="none" dirty="0" smtClean="0">
                <a:solidFill>
                  <a:schemeClr val="bg2">
                    <a:lumMod val="75000"/>
                  </a:schemeClr>
                </a:solidFill>
                <a:latin typeface="+mn-lt"/>
              </a:rPr>
              <a:t>дай сделать-и я пойму</a:t>
            </a:r>
            <a:r>
              <a:rPr lang="ru-RU" sz="1400" b="1" i="1" cap="none" dirty="0" smtClean="0">
                <a:solidFill>
                  <a:schemeClr val="bg2">
                    <a:lumMod val="75000"/>
                  </a:schemeClr>
                </a:solidFill>
                <a:latin typeface="+mn-lt"/>
              </a:rPr>
              <a:t/>
            </a:r>
            <a:br>
              <a:rPr lang="ru-RU" sz="1400" b="1" i="1" cap="none" dirty="0" smtClean="0">
                <a:solidFill>
                  <a:schemeClr val="bg2">
                    <a:lumMod val="75000"/>
                  </a:schemeClr>
                </a:solidFill>
                <a:latin typeface="+mn-lt"/>
              </a:rPr>
            </a:br>
            <a:r>
              <a:rPr lang="ru-RU" sz="1400" b="1" i="1" cap="none" dirty="0" smtClean="0">
                <a:solidFill>
                  <a:schemeClr val="bg2">
                    <a:lumMod val="75000"/>
                  </a:schemeClr>
                </a:solidFill>
                <a:latin typeface="+mn-lt"/>
              </a:rPr>
              <a:t>(</a:t>
            </a:r>
            <a:r>
              <a:rPr lang="ru-RU" sz="1600" b="1" i="1" cap="none" dirty="0" smtClean="0">
                <a:solidFill>
                  <a:schemeClr val="bg2">
                    <a:lumMod val="75000"/>
                  </a:schemeClr>
                </a:solidFill>
                <a:latin typeface="+mn-lt"/>
              </a:rPr>
              <a:t>китайская</a:t>
            </a:r>
            <a:r>
              <a:rPr lang="ru-RU" sz="1400" b="1" i="1" cap="none" dirty="0" smtClean="0">
                <a:solidFill>
                  <a:schemeClr val="bg2">
                    <a:lumMod val="75000"/>
                  </a:schemeClr>
                </a:solidFill>
                <a:latin typeface="+mn-lt"/>
              </a:rPr>
              <a:t> притча).</a:t>
            </a:r>
            <a:endParaRPr lang="ru-RU" sz="1400" b="1" i="1" cap="none" dirty="0">
              <a:solidFill>
                <a:schemeClr val="bg2">
                  <a:lumMod val="75000"/>
                </a:schemeClr>
              </a:solidFill>
              <a:latin typeface="+mn-lt"/>
            </a:endParaRPr>
          </a:p>
        </p:txBody>
      </p:sp>
      <p:sp>
        <p:nvSpPr>
          <p:cNvPr id="3" name="Объект 2"/>
          <p:cNvSpPr>
            <a:spLocks noGrp="1"/>
          </p:cNvSpPr>
          <p:nvPr>
            <p:ph idx="1"/>
          </p:nvPr>
        </p:nvSpPr>
        <p:spPr>
          <a:xfrm>
            <a:off x="971600" y="3068960"/>
            <a:ext cx="7200800" cy="3096344"/>
          </a:xfrm>
        </p:spPr>
        <p:txBody>
          <a:bodyPr/>
          <a:lstStyle/>
          <a:p>
            <a:r>
              <a:rPr lang="ru-RU" sz="2400" b="1" dirty="0" smtClean="0">
                <a:solidFill>
                  <a:schemeClr val="bg2">
                    <a:lumMod val="50000"/>
                  </a:schemeClr>
                </a:solidFill>
              </a:rPr>
              <a:t>Цель</a:t>
            </a:r>
            <a:r>
              <a:rPr lang="ru-RU" sz="2400" b="1" dirty="0" smtClean="0">
                <a:solidFill>
                  <a:schemeClr val="tx2">
                    <a:lumMod val="60000"/>
                    <a:lumOff val="40000"/>
                  </a:schemeClr>
                </a:solidFill>
              </a:rPr>
              <a:t>: </a:t>
            </a:r>
            <a:r>
              <a:rPr lang="ru-RU" sz="2400" i="1" dirty="0" smtClean="0">
                <a:solidFill>
                  <a:schemeClr val="tx2">
                    <a:lumMod val="60000"/>
                    <a:lumOff val="40000"/>
                  </a:schemeClr>
                </a:solidFill>
              </a:rPr>
              <a:t>научиться изготавливать  поздравительную открытку</a:t>
            </a:r>
            <a:r>
              <a:rPr lang="ru-RU" sz="2400" b="1" dirty="0" smtClean="0">
                <a:solidFill>
                  <a:schemeClr val="tx2">
                    <a:lumMod val="60000"/>
                    <a:lumOff val="40000"/>
                  </a:schemeClr>
                </a:solidFill>
              </a:rPr>
              <a:t>.</a:t>
            </a:r>
            <a:endParaRPr lang="ru-RU" sz="2400" i="1" dirty="0" smtClean="0">
              <a:solidFill>
                <a:schemeClr val="tx2">
                  <a:lumMod val="60000"/>
                  <a:lumOff val="40000"/>
                </a:schemeClr>
              </a:solidFill>
            </a:endParaRPr>
          </a:p>
          <a:p>
            <a:r>
              <a:rPr lang="ru-RU" sz="2400" b="1" dirty="0" smtClean="0">
                <a:solidFill>
                  <a:schemeClr val="bg2">
                    <a:lumMod val="50000"/>
                  </a:schemeClr>
                </a:solidFill>
              </a:rPr>
              <a:t>Задачи</a:t>
            </a:r>
            <a:r>
              <a:rPr lang="ru-RU" sz="2400" dirty="0" smtClean="0">
                <a:solidFill>
                  <a:schemeClr val="tx2">
                    <a:lumMod val="60000"/>
                    <a:lumOff val="40000"/>
                  </a:schemeClr>
                </a:solidFill>
              </a:rPr>
              <a:t>: </a:t>
            </a:r>
            <a:r>
              <a:rPr lang="ru-RU" sz="2400" i="1" dirty="0" smtClean="0">
                <a:solidFill>
                  <a:schemeClr val="tx2">
                    <a:lumMod val="60000"/>
                    <a:lumOff val="40000"/>
                  </a:schemeClr>
                </a:solidFill>
              </a:rPr>
              <a:t>развивать и углублять интерес к творчеству</a:t>
            </a:r>
          </a:p>
          <a:p>
            <a:endParaRPr lang="ru-RU" dirty="0">
              <a:solidFill>
                <a:srgbClr val="0070C0"/>
              </a:solidFill>
            </a:endParaRPr>
          </a:p>
        </p:txBody>
      </p:sp>
    </p:spTree>
    <p:extLst>
      <p:ext uri="{BB962C8B-B14F-4D97-AF65-F5344CB8AC3E}">
        <p14:creationId xmlns:p14="http://schemas.microsoft.com/office/powerpoint/2010/main" xmlns="" val="403479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848871" cy="1484784"/>
          </a:xfrm>
        </p:spPr>
        <p:txBody>
          <a:bodyPr/>
          <a:lstStyle/>
          <a:p>
            <a:r>
              <a:rPr lang="ru-RU" sz="2800" dirty="0" smtClean="0">
                <a:solidFill>
                  <a:schemeClr val="accent6">
                    <a:lumMod val="75000"/>
                  </a:schemeClr>
                </a:solidFill>
              </a:rPr>
              <a:t> поздравительная открытка</a:t>
            </a:r>
            <a:endParaRPr lang="ru-RU" sz="2800" dirty="0">
              <a:solidFill>
                <a:schemeClr val="accent6">
                  <a:lumMod val="75000"/>
                </a:schemeClr>
              </a:solidFill>
            </a:endParaRPr>
          </a:p>
        </p:txBody>
      </p:sp>
      <p:sp>
        <p:nvSpPr>
          <p:cNvPr id="7" name="Текст 6"/>
          <p:cNvSpPr>
            <a:spLocks noGrp="1"/>
          </p:cNvSpPr>
          <p:nvPr>
            <p:ph type="body" idx="2"/>
          </p:nvPr>
        </p:nvSpPr>
        <p:spPr/>
        <p:txBody>
          <a:bodyPr/>
          <a:lstStyle/>
          <a:p>
            <a:endParaRPr lang="ru-RU"/>
          </a:p>
        </p:txBody>
      </p:sp>
      <p:sp>
        <p:nvSpPr>
          <p:cNvPr id="8" name="Объект 7"/>
          <p:cNvSpPr>
            <a:spLocks noGrp="1"/>
          </p:cNvSpPr>
          <p:nvPr>
            <p:ph sz="half" idx="1"/>
          </p:nvPr>
        </p:nvSpPr>
        <p:spPr>
          <a:xfrm>
            <a:off x="971600" y="2060848"/>
            <a:ext cx="7200800" cy="3456384"/>
          </a:xfrm>
        </p:spPr>
        <p:txBody>
          <a:bodyPr>
            <a:noAutofit/>
          </a:bodyPr>
          <a:lstStyle/>
          <a:p>
            <a:pPr marL="0" indent="0">
              <a:buNone/>
            </a:pPr>
            <a:r>
              <a:rPr lang="ru-RU" sz="2000" dirty="0" smtClean="0">
                <a:solidFill>
                  <a:schemeClr val="bg2">
                    <a:lumMod val="50000"/>
                  </a:schemeClr>
                </a:solidFill>
              </a:rPr>
              <a:t>История открытки насчитывает более 140 лет , за это  время неоднократно  менялся  ее  вид, размер , предназначение.</a:t>
            </a:r>
            <a:endParaRPr lang="ru-RU" sz="2000" dirty="0">
              <a:solidFill>
                <a:schemeClr val="bg2">
                  <a:lumMod val="50000"/>
                </a:schemeClr>
              </a:solidFill>
            </a:endParaRPr>
          </a:p>
          <a:p>
            <a:pPr marL="0" indent="0">
              <a:buNone/>
            </a:pPr>
            <a:r>
              <a:rPr lang="ru-RU" sz="2000" dirty="0" smtClean="0">
                <a:solidFill>
                  <a:schemeClr val="bg2">
                    <a:lumMod val="50000"/>
                  </a:schemeClr>
                </a:solidFill>
              </a:rPr>
              <a:t>Открытка-это открытые письма или   почтовые  карточки,  которые  можно пересылать   по почте  в открытом  виде.</a:t>
            </a:r>
          </a:p>
          <a:p>
            <a:pPr marL="0" indent="0">
              <a:buNone/>
            </a:pPr>
            <a:r>
              <a:rPr lang="ru-RU" sz="2000" dirty="0" smtClean="0">
                <a:solidFill>
                  <a:schemeClr val="bg2">
                    <a:lumMod val="50000"/>
                  </a:schemeClr>
                </a:solidFill>
              </a:rPr>
              <a:t>Открытки делятся на художественные и документальные.</a:t>
            </a:r>
          </a:p>
          <a:p>
            <a:pPr marL="0" indent="0">
              <a:buNone/>
            </a:pPr>
            <a:r>
              <a:rPr lang="ru-RU" sz="2000" dirty="0">
                <a:solidFill>
                  <a:schemeClr val="bg2">
                    <a:lumMod val="50000"/>
                  </a:schemeClr>
                </a:solidFill>
              </a:rPr>
              <a:t> </a:t>
            </a:r>
            <a:r>
              <a:rPr lang="ru-RU" sz="2000" dirty="0" smtClean="0">
                <a:solidFill>
                  <a:schemeClr val="bg2">
                    <a:lumMod val="50000"/>
                  </a:schemeClr>
                </a:solidFill>
              </a:rPr>
              <a:t>Существует много видов открыток: видовая, открытка-репродукция ,      художественная , рекламная ,историко-событийная открытка , политическая, патриотическая , деловая, фотокарточка .. но   классические  открытки   были и будут –ПОЗДРАВИТЕЛЬНЫЕ  ОТКРЫТКИ , открытки  ручной работы!</a:t>
            </a:r>
          </a:p>
          <a:p>
            <a:pPr marL="0" indent="0">
              <a:buNone/>
            </a:pPr>
            <a:endParaRPr lang="ru-RU" sz="2000" dirty="0" smtClean="0">
              <a:solidFill>
                <a:schemeClr val="bg2">
                  <a:lumMod val="50000"/>
                </a:schemeClr>
              </a:solidFill>
            </a:endParaRPr>
          </a:p>
          <a:p>
            <a:r>
              <a:rPr lang="ru-RU" sz="2000" dirty="0" smtClean="0"/>
              <a:t> </a:t>
            </a:r>
            <a:endParaRPr lang="ru-RU" sz="2000" dirty="0"/>
          </a:p>
        </p:txBody>
      </p:sp>
    </p:spTree>
    <p:extLst>
      <p:ext uri="{BB962C8B-B14F-4D97-AF65-F5344CB8AC3E}">
        <p14:creationId xmlns:p14="http://schemas.microsoft.com/office/powerpoint/2010/main" xmlns="" val="175552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57200" y="-387424"/>
            <a:ext cx="7139136" cy="1224136"/>
          </a:xfrm>
        </p:spPr>
        <p:txBody>
          <a:bodyPr/>
          <a:lstStyle/>
          <a:p>
            <a:r>
              <a:rPr lang="ru-RU" dirty="0"/>
              <a:t> </a:t>
            </a:r>
            <a:r>
              <a:rPr lang="ru-RU" dirty="0" smtClean="0"/>
              <a:t>Чуть-чуть истории</a:t>
            </a:r>
            <a:endParaRPr lang="ru-RU" dirty="0"/>
          </a:p>
        </p:txBody>
      </p:sp>
      <p:sp>
        <p:nvSpPr>
          <p:cNvPr id="13" name="Текст 12"/>
          <p:cNvSpPr>
            <a:spLocks noGrp="1"/>
          </p:cNvSpPr>
          <p:nvPr>
            <p:ph type="body" idx="2"/>
          </p:nvPr>
        </p:nvSpPr>
        <p:spPr>
          <a:xfrm>
            <a:off x="4953001" y="5589240"/>
            <a:ext cx="2819399" cy="360040"/>
          </a:xfrm>
        </p:spPr>
        <p:txBody>
          <a:bodyPr>
            <a:normAutofit/>
          </a:bodyPr>
          <a:lstStyle/>
          <a:p>
            <a:endParaRPr lang="ru-RU" dirty="0"/>
          </a:p>
        </p:txBody>
      </p:sp>
      <p:sp>
        <p:nvSpPr>
          <p:cNvPr id="10" name="Объект 9"/>
          <p:cNvSpPr>
            <a:spLocks noGrp="1"/>
          </p:cNvSpPr>
          <p:nvPr>
            <p:ph sz="half" idx="1"/>
          </p:nvPr>
        </p:nvSpPr>
        <p:spPr>
          <a:xfrm>
            <a:off x="323528" y="1052736"/>
            <a:ext cx="8136904" cy="5688632"/>
          </a:xfrm>
        </p:spPr>
        <p:txBody>
          <a:bodyPr>
            <a:noAutofit/>
          </a:bodyPr>
          <a:lstStyle/>
          <a:p>
            <a:pPr indent="0">
              <a:buNone/>
            </a:pPr>
            <a:r>
              <a:rPr lang="ru-RU" sz="1800" dirty="0">
                <a:solidFill>
                  <a:schemeClr val="bg2">
                    <a:lumMod val="50000"/>
                  </a:schemeClr>
                </a:solidFill>
              </a:rPr>
              <a:t>В Англии, жил один богатый человек, </a:t>
            </a:r>
            <a:r>
              <a:rPr lang="ru-RU" sz="1800" dirty="0" smtClean="0">
                <a:solidFill>
                  <a:schemeClr val="bg2">
                    <a:lumMod val="50000"/>
                  </a:schemeClr>
                </a:solidFill>
              </a:rPr>
              <a:t>у него </a:t>
            </a:r>
            <a:r>
              <a:rPr lang="ru-RU" sz="1800" dirty="0">
                <a:solidFill>
                  <a:schemeClr val="bg2">
                    <a:lumMod val="50000"/>
                  </a:schemeClr>
                </a:solidFill>
              </a:rPr>
              <a:t>было много друзей, к рождеству, всем своим друзьям он делал  подарки. С каждым годом у него появлялось  все больше и больше  друзей  и хотя он был человеком не состоятельным, он решил заменить рождественские подарки  на красивые карточки. Заказал одному художнику, расписать карточки  яркими  новогодними сюжетами. Карточки получились на славу, их хватило на всех друзей и даже остались, чтобы красивые карточки не пропали, предприимчивый англичанин, продал их всем желающим. Так родилась открытка в Англии. </a:t>
            </a:r>
          </a:p>
          <a:p>
            <a:pPr indent="0">
              <a:buNone/>
            </a:pPr>
            <a:r>
              <a:rPr lang="ru-RU" sz="1800" dirty="0">
                <a:solidFill>
                  <a:schemeClr val="bg2">
                    <a:lumMod val="50000"/>
                  </a:schemeClr>
                </a:solidFill>
              </a:rPr>
              <a:t>Еще одна история из Франции: во время войны,  солдаты  посылали весточки домой, быстрее писать на кусочке картона(открытое письмо). Некоторые  солдаты стали  сопровождать посылаемые родным почтовые карточки рисунками.</a:t>
            </a:r>
          </a:p>
          <a:p>
            <a:pPr indent="0">
              <a:buNone/>
            </a:pPr>
            <a:r>
              <a:rPr lang="ru-RU" sz="1800" dirty="0">
                <a:solidFill>
                  <a:schemeClr val="bg2">
                    <a:lumMod val="50000"/>
                  </a:schemeClr>
                </a:solidFill>
              </a:rPr>
              <a:t>В Россию открытка пришла из Европы, они были завезены с товаром. Сувенирно-рекламные карточки с элементами фирменного стиля изготовителя вкладывались в упаковку со сладостями «Товарищества А.А. </a:t>
            </a:r>
            <a:r>
              <a:rPr lang="ru-RU" sz="1800" dirty="0" err="1">
                <a:solidFill>
                  <a:schemeClr val="bg2">
                    <a:lumMod val="50000"/>
                  </a:schemeClr>
                </a:solidFill>
              </a:rPr>
              <a:t>Абрикосова</a:t>
            </a:r>
            <a:r>
              <a:rPr lang="ru-RU" sz="1800" dirty="0">
                <a:solidFill>
                  <a:schemeClr val="bg2">
                    <a:lumMod val="50000"/>
                  </a:schemeClr>
                </a:solidFill>
              </a:rPr>
              <a:t> и сыновей». Сегодня открытка вновь популярна, особенно ручная работа.</a:t>
            </a:r>
          </a:p>
          <a:p>
            <a:pPr indent="0">
              <a:buNone/>
            </a:pPr>
            <a:endParaRPr lang="ru-RU" sz="1600" dirty="0"/>
          </a:p>
        </p:txBody>
      </p:sp>
    </p:spTree>
    <p:extLst>
      <p:ext uri="{BB962C8B-B14F-4D97-AF65-F5344CB8AC3E}">
        <p14:creationId xmlns:p14="http://schemas.microsoft.com/office/powerpoint/2010/main" xmlns="" val="63906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72132" y="1214422"/>
            <a:ext cx="3071834" cy="4000528"/>
          </a:xfrm>
          <a:prstGeom prst="rect">
            <a:avLst/>
          </a:prstGeom>
        </p:spPr>
      </p:pic>
      <p:pic>
        <p:nvPicPr>
          <p:cNvPr id="11" name="Рисунок 10"/>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12514" b="12514"/>
          <a:stretch>
            <a:fillRect/>
          </a:stretch>
        </p:blipFill>
        <p:spPr>
          <a:xfrm>
            <a:off x="1714480" y="2000240"/>
            <a:ext cx="2357454" cy="2357454"/>
          </a:xfrm>
        </p:spPr>
      </p:pic>
    </p:spTree>
    <p:extLst>
      <p:ext uri="{BB962C8B-B14F-4D97-AF65-F5344CB8AC3E}">
        <p14:creationId xmlns:p14="http://schemas.microsoft.com/office/powerpoint/2010/main" xmlns="" val="323095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1886" b="21886"/>
          <a:stretch>
            <a:fillRect/>
          </a:stretch>
        </p:blipFill>
        <p:spPr>
          <a:xfrm>
            <a:off x="1214414" y="1714488"/>
            <a:ext cx="2500330" cy="285752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29322" y="1643050"/>
            <a:ext cx="2428892" cy="3429024"/>
          </a:xfrm>
          <a:prstGeom prst="rect">
            <a:avLst/>
          </a:prstGeom>
        </p:spPr>
      </p:pic>
    </p:spTree>
    <p:extLst>
      <p:ext uri="{BB962C8B-B14F-4D97-AF65-F5344CB8AC3E}">
        <p14:creationId xmlns:p14="http://schemas.microsoft.com/office/powerpoint/2010/main" xmlns="" val="96098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a:xfrm>
            <a:off x="5389098" y="0"/>
            <a:ext cx="3429000" cy="5203874"/>
          </a:xfrm>
        </p:spPr>
        <p:txBody>
          <a:bodyPr/>
          <a:lstStyle/>
          <a:p>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357290" y="1785926"/>
            <a:ext cx="3000396" cy="3071834"/>
          </a:xfrm>
        </p:spPr>
      </p:pic>
    </p:spTree>
    <p:extLst>
      <p:ext uri="{BB962C8B-B14F-4D97-AF65-F5344CB8AC3E}">
        <p14:creationId xmlns:p14="http://schemas.microsoft.com/office/powerpoint/2010/main" xmlns="" val="345889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0" y="548680"/>
            <a:ext cx="3219400" cy="288032"/>
          </a:xfrm>
        </p:spPr>
        <p:txBody>
          <a:bodyPr>
            <a:normAutofit fontScale="90000"/>
          </a:bodyPr>
          <a:lstStyle/>
          <a:p>
            <a:r>
              <a:rPr lang="ru-RU" dirty="0" smtClean="0"/>
              <a:t>Материал</a:t>
            </a:r>
            <a:endParaRPr lang="ru-RU" dirty="0"/>
          </a:p>
        </p:txBody>
      </p:sp>
      <p:sp>
        <p:nvSpPr>
          <p:cNvPr id="4" name="Текст 3"/>
          <p:cNvSpPr>
            <a:spLocks noGrp="1"/>
          </p:cNvSpPr>
          <p:nvPr>
            <p:ph type="body" sz="half" idx="2"/>
          </p:nvPr>
        </p:nvSpPr>
        <p:spPr>
          <a:xfrm>
            <a:off x="5076056" y="836712"/>
            <a:ext cx="3744416" cy="5832648"/>
          </a:xfrm>
        </p:spPr>
        <p:txBody>
          <a:bodyPr>
            <a:noAutofit/>
          </a:bodyPr>
          <a:lstStyle/>
          <a:p>
            <a:pPr algn="l"/>
            <a:r>
              <a:rPr lang="ru-RU" sz="2000" dirty="0" smtClean="0"/>
              <a:t>Для изготовления открытки нам понадобится:</a:t>
            </a:r>
          </a:p>
          <a:p>
            <a:pPr algn="l"/>
            <a:endParaRPr lang="ru-RU" sz="2000" dirty="0" smtClean="0"/>
          </a:p>
          <a:p>
            <a:pPr algn="l"/>
            <a:r>
              <a:rPr lang="ru-RU" sz="2000" dirty="0" smtClean="0"/>
              <a:t>-Цветной картон,</a:t>
            </a:r>
          </a:p>
          <a:p>
            <a:pPr algn="l"/>
            <a:endParaRPr lang="ru-RU" sz="2000" dirty="0" smtClean="0"/>
          </a:p>
          <a:p>
            <a:pPr algn="l"/>
            <a:r>
              <a:rPr lang="ru-RU" sz="2000" dirty="0" smtClean="0"/>
              <a:t>-Цветная бумага,</a:t>
            </a:r>
          </a:p>
          <a:p>
            <a:pPr algn="l"/>
            <a:endParaRPr lang="ru-RU" sz="2000" dirty="0" smtClean="0"/>
          </a:p>
          <a:p>
            <a:pPr algn="l"/>
            <a:r>
              <a:rPr lang="ru-RU" sz="2000" dirty="0" smtClean="0"/>
              <a:t> -Краевой дырокол,</a:t>
            </a:r>
          </a:p>
          <a:p>
            <a:pPr algn="l"/>
            <a:endParaRPr lang="ru-RU" sz="2000" dirty="0" smtClean="0"/>
          </a:p>
          <a:p>
            <a:pPr algn="l"/>
            <a:r>
              <a:rPr lang="ru-RU" sz="2000" dirty="0" smtClean="0"/>
              <a:t> -Дырокол фигурный формы цветов и листьев,</a:t>
            </a:r>
          </a:p>
          <a:p>
            <a:pPr algn="l"/>
            <a:endParaRPr lang="ru-RU" sz="2000" dirty="0" smtClean="0"/>
          </a:p>
          <a:p>
            <a:pPr marL="342900" indent="-342900" algn="l">
              <a:buFontTx/>
              <a:buChar char="-"/>
            </a:pPr>
            <a:r>
              <a:rPr lang="ru-RU" sz="2000" dirty="0" smtClean="0"/>
              <a:t>Ножницы,</a:t>
            </a:r>
          </a:p>
          <a:p>
            <a:pPr marL="342900" indent="-342900" algn="l">
              <a:buFontTx/>
              <a:buChar char="-"/>
            </a:pPr>
            <a:endParaRPr lang="ru-RU" sz="2000" dirty="0" smtClean="0"/>
          </a:p>
          <a:p>
            <a:pPr marL="342900" indent="-342900" algn="l">
              <a:buFontTx/>
              <a:buChar char="-"/>
            </a:pPr>
            <a:r>
              <a:rPr lang="ru-RU" sz="2000" dirty="0" smtClean="0"/>
              <a:t>Атласная лента,</a:t>
            </a:r>
          </a:p>
          <a:p>
            <a:pPr marL="342900" indent="-342900" algn="l">
              <a:buFontTx/>
              <a:buChar char="-"/>
            </a:pPr>
            <a:r>
              <a:rPr lang="ru-RU" sz="2000" dirty="0" smtClean="0"/>
              <a:t> </a:t>
            </a:r>
          </a:p>
          <a:p>
            <a:pPr algn="l"/>
            <a:r>
              <a:rPr lang="ru-RU" sz="2000" dirty="0" smtClean="0"/>
              <a:t>-  Клей- карандаш </a:t>
            </a:r>
          </a:p>
          <a:p>
            <a:pPr algn="l"/>
            <a:r>
              <a:rPr lang="ru-RU" sz="2000" dirty="0" smtClean="0"/>
              <a:t>.(подложка или клеенка для работы)-</a:t>
            </a:r>
            <a:endParaRPr lang="ru-RU" sz="2000"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357290" y="1428736"/>
            <a:ext cx="2857520" cy="3286148"/>
          </a:xfrm>
        </p:spPr>
      </p:pic>
    </p:spTree>
    <p:extLst>
      <p:ext uri="{BB962C8B-B14F-4D97-AF65-F5344CB8AC3E}">
        <p14:creationId xmlns:p14="http://schemas.microsoft.com/office/powerpoint/2010/main" xmlns="" val="208062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1143000"/>
            <a:ext cx="3814050" cy="1205880"/>
          </a:xfrm>
        </p:spPr>
        <p:txBody>
          <a:bodyPr/>
          <a:lstStyle/>
          <a:p>
            <a:r>
              <a:rPr lang="ru-RU" dirty="0" smtClean="0"/>
              <a:t>Ход занятия</a:t>
            </a:r>
            <a:endParaRPr lang="ru-RU" dirty="0"/>
          </a:p>
        </p:txBody>
      </p:sp>
      <p:sp>
        <p:nvSpPr>
          <p:cNvPr id="3" name="Текст 2"/>
          <p:cNvSpPr>
            <a:spLocks noGrp="1"/>
          </p:cNvSpPr>
          <p:nvPr>
            <p:ph type="body" sz="half" idx="2"/>
          </p:nvPr>
        </p:nvSpPr>
        <p:spPr>
          <a:xfrm>
            <a:off x="5389098" y="2636912"/>
            <a:ext cx="3429000" cy="3888432"/>
          </a:xfrm>
        </p:spPr>
        <p:txBody>
          <a:bodyPr/>
          <a:lstStyle/>
          <a:p>
            <a:endParaRPr lang="ru-RU" dirty="0" smtClean="0"/>
          </a:p>
          <a:p>
            <a:r>
              <a:rPr lang="ru-RU" sz="1600" dirty="0"/>
              <a:t>П</a:t>
            </a:r>
            <a:r>
              <a:rPr lang="ru-RU" sz="1600" dirty="0" smtClean="0"/>
              <a:t>ри помощи фигурных дыроколов, вырезаем из цветной бумаги  цветы и листочки Три зеленые полоски-стебли.</a:t>
            </a:r>
            <a:endParaRPr lang="ru-RU" sz="1600"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2486" r="12486"/>
          <a:stretch>
            <a:fillRect/>
          </a:stretch>
        </p:blipFill>
        <p:spPr>
          <a:xfrm>
            <a:off x="1714480" y="1285860"/>
            <a:ext cx="2286016" cy="178595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0100" y="3286124"/>
            <a:ext cx="2116842" cy="1928826"/>
          </a:xfrm>
          <a:prstGeom prst="rect">
            <a:avLst/>
          </a:prstGeom>
        </p:spPr>
      </p:pic>
    </p:spTree>
    <p:extLst>
      <p:ext uri="{BB962C8B-B14F-4D97-AF65-F5344CB8AC3E}">
        <p14:creationId xmlns:p14="http://schemas.microsoft.com/office/powerpoint/2010/main" xmlns="" val="1806892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2275</TotalTime>
  <Words>408</Words>
  <Application>Microsoft Office PowerPoint</Application>
  <PresentationFormat>Экран (4:3)</PresentationFormat>
  <Paragraphs>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Слайд 1</vt:lpstr>
      <vt:lpstr>Скажи мне-и я забуду, покажи мне-и я запомню дай сделать-и я пойму (китайская притча).</vt:lpstr>
      <vt:lpstr> поздравительная открытка</vt:lpstr>
      <vt:lpstr> Чуть-чуть истории</vt:lpstr>
      <vt:lpstr>Слайд 5</vt:lpstr>
      <vt:lpstr>Слайд 6</vt:lpstr>
      <vt:lpstr>Слайд 7</vt:lpstr>
      <vt:lpstr>Материал</vt:lpstr>
      <vt:lpstr>Ход занятия</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dc:title>
  <dc:creator>Владелец</dc:creator>
  <cp:lastModifiedBy>Анастасия</cp:lastModifiedBy>
  <cp:revision>131</cp:revision>
  <dcterms:created xsi:type="dcterms:W3CDTF">2015-03-14T08:53:10Z</dcterms:created>
  <dcterms:modified xsi:type="dcterms:W3CDTF">2019-05-09T08:45:30Z</dcterms:modified>
</cp:coreProperties>
</file>