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4" r:id="rId2"/>
    <p:sldId id="315" r:id="rId3"/>
    <p:sldId id="317" r:id="rId4"/>
    <p:sldId id="319" r:id="rId5"/>
    <p:sldId id="322" r:id="rId6"/>
    <p:sldId id="323" r:id="rId7"/>
    <p:sldId id="321" r:id="rId8"/>
    <p:sldId id="320" r:id="rId9"/>
    <p:sldId id="329" r:id="rId10"/>
    <p:sldId id="318" r:id="rId11"/>
    <p:sldId id="324" r:id="rId12"/>
    <p:sldId id="325" r:id="rId13"/>
    <p:sldId id="326" r:id="rId14"/>
    <p:sldId id="327" r:id="rId15"/>
    <p:sldId id="328" r:id="rId16"/>
    <p:sldId id="330" r:id="rId17"/>
    <p:sldId id="331" r:id="rId18"/>
    <p:sldId id="332" r:id="rId19"/>
    <p:sldId id="333" r:id="rId20"/>
    <p:sldId id="334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8AFF"/>
    <a:srgbClr val="305D94"/>
    <a:srgbClr val="2D588B"/>
    <a:srgbClr val="224268"/>
    <a:srgbClr val="6796CF"/>
    <a:srgbClr val="4F83C1"/>
    <a:srgbClr val="8064A2"/>
    <a:srgbClr val="C0504D"/>
    <a:srgbClr val="4F81B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7"/>
    <p:restoredTop sz="94689"/>
  </p:normalViewPr>
  <p:slideViewPr>
    <p:cSldViewPr>
      <p:cViewPr>
        <p:scale>
          <a:sx n="130" d="100"/>
          <a:sy n="130" d="100"/>
        </p:scale>
        <p:origin x="160" y="4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65892-F424-4E13-AD54-DBE9B964B334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F35CA-DFF2-4A1B-A00B-6561BE8E1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754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6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8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70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67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78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25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7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57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42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78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06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45000"/>
                <a:lumOff val="55000"/>
                <a:alpha val="72000"/>
              </a:schemeClr>
            </a:gs>
            <a:gs pos="88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0ECD-AB24-4D6B-B204-E7DD7B0079A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1AFDF-E339-4CEE-9B21-414972DA0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27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2"/>
          <p:cNvSpPr/>
          <p:nvPr/>
        </p:nvSpPr>
        <p:spPr>
          <a:xfrm rot="10800000">
            <a:off x="0" y="-9236"/>
            <a:ext cx="9144000" cy="411510"/>
          </a:xfrm>
          <a:custGeom>
            <a:avLst/>
            <a:gdLst>
              <a:gd name="connsiteX0" fmla="*/ 0 w 7451888"/>
              <a:gd name="connsiteY0" fmla="*/ 0 h 936104"/>
              <a:gd name="connsiteX1" fmla="*/ 6337288 w 7451888"/>
              <a:gd name="connsiteY1" fmla="*/ 0 h 936104"/>
              <a:gd name="connsiteX2" fmla="*/ 7451888 w 7451888"/>
              <a:gd name="connsiteY2" fmla="*/ 468052 h 936104"/>
              <a:gd name="connsiteX3" fmla="*/ 6337288 w 7451888"/>
              <a:gd name="connsiteY3" fmla="*/ 936104 h 936104"/>
              <a:gd name="connsiteX4" fmla="*/ 0 w 7451888"/>
              <a:gd name="connsiteY4" fmla="*/ 936104 h 936104"/>
              <a:gd name="connsiteX5" fmla="*/ 0 w 7451888"/>
              <a:gd name="connsiteY5" fmla="*/ 0 h 936104"/>
              <a:gd name="connsiteX0" fmla="*/ 0 w 7464124"/>
              <a:gd name="connsiteY0" fmla="*/ 0 h 936104"/>
              <a:gd name="connsiteX1" fmla="*/ 63372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230215 w 7464124"/>
              <a:gd name="connsiteY2" fmla="*/ 625070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4124" h="936104">
                <a:moveTo>
                  <a:pt x="0" y="0"/>
                </a:moveTo>
                <a:lnTo>
                  <a:pt x="6743688" y="0"/>
                </a:lnTo>
                <a:lnTo>
                  <a:pt x="7230215" y="625070"/>
                </a:lnTo>
                <a:lnTo>
                  <a:pt x="7464124" y="926867"/>
                </a:lnTo>
                <a:lnTo>
                  <a:pt x="0" y="93610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D588B">
                  <a:lumMod val="88000"/>
                </a:srgbClr>
              </a:gs>
              <a:gs pos="46000">
                <a:srgbClr val="4F83C1"/>
              </a:gs>
              <a:gs pos="98000">
                <a:srgbClr val="6796CF"/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иугольник 2"/>
          <p:cNvSpPr/>
          <p:nvPr/>
        </p:nvSpPr>
        <p:spPr>
          <a:xfrm rot="10800000">
            <a:off x="1268868" y="395728"/>
            <a:ext cx="7876580" cy="303814"/>
          </a:xfrm>
          <a:custGeom>
            <a:avLst/>
            <a:gdLst>
              <a:gd name="connsiteX0" fmla="*/ 0 w 7451888"/>
              <a:gd name="connsiteY0" fmla="*/ 0 h 936104"/>
              <a:gd name="connsiteX1" fmla="*/ 6337288 w 7451888"/>
              <a:gd name="connsiteY1" fmla="*/ 0 h 936104"/>
              <a:gd name="connsiteX2" fmla="*/ 7451888 w 7451888"/>
              <a:gd name="connsiteY2" fmla="*/ 468052 h 936104"/>
              <a:gd name="connsiteX3" fmla="*/ 6337288 w 7451888"/>
              <a:gd name="connsiteY3" fmla="*/ 936104 h 936104"/>
              <a:gd name="connsiteX4" fmla="*/ 0 w 7451888"/>
              <a:gd name="connsiteY4" fmla="*/ 936104 h 936104"/>
              <a:gd name="connsiteX5" fmla="*/ 0 w 7451888"/>
              <a:gd name="connsiteY5" fmla="*/ 0 h 936104"/>
              <a:gd name="connsiteX0" fmla="*/ 0 w 7464124"/>
              <a:gd name="connsiteY0" fmla="*/ 0 h 936104"/>
              <a:gd name="connsiteX1" fmla="*/ 63372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451888 w 7464124"/>
              <a:gd name="connsiteY2" fmla="*/ 468052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  <a:gd name="connsiteX0" fmla="*/ 0 w 7464124"/>
              <a:gd name="connsiteY0" fmla="*/ 0 h 936104"/>
              <a:gd name="connsiteX1" fmla="*/ 6743688 w 7464124"/>
              <a:gd name="connsiteY1" fmla="*/ 0 h 936104"/>
              <a:gd name="connsiteX2" fmla="*/ 7230215 w 7464124"/>
              <a:gd name="connsiteY2" fmla="*/ 625070 h 936104"/>
              <a:gd name="connsiteX3" fmla="*/ 7464124 w 7464124"/>
              <a:gd name="connsiteY3" fmla="*/ 926867 h 936104"/>
              <a:gd name="connsiteX4" fmla="*/ 0 w 7464124"/>
              <a:gd name="connsiteY4" fmla="*/ 936104 h 936104"/>
              <a:gd name="connsiteX5" fmla="*/ 0 w 7464124"/>
              <a:gd name="connsiteY5" fmla="*/ 0 h 936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64124" h="936104">
                <a:moveTo>
                  <a:pt x="0" y="0"/>
                </a:moveTo>
                <a:lnTo>
                  <a:pt x="6743688" y="0"/>
                </a:lnTo>
                <a:lnTo>
                  <a:pt x="7230215" y="625070"/>
                </a:lnTo>
                <a:lnTo>
                  <a:pt x="7464124" y="926867"/>
                </a:lnTo>
                <a:lnTo>
                  <a:pt x="0" y="936104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2D588B">
                  <a:lumMod val="88000"/>
                </a:srgbClr>
              </a:gs>
              <a:gs pos="46000">
                <a:srgbClr val="4F83C1"/>
              </a:gs>
              <a:gs pos="98000">
                <a:srgbClr val="6796C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K:\АКАДЕМИЯ_ЯНВАРЬ_2017\АКАДЕМИЯ_ПРЕЗЕНТАЦИИ_ШАБЛОНЫ\шаблон для презентации академии\баннер светлый длин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 contrast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71950"/>
            <a:ext cx="9144000" cy="85496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1131590"/>
            <a:ext cx="63367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2D588B"/>
                </a:solidFill>
              </a:rPr>
              <a:t>Немецкий язык</a:t>
            </a:r>
          </a:p>
          <a:p>
            <a:pPr algn="ctr"/>
            <a:r>
              <a:rPr lang="ru-RU" sz="2800" dirty="0">
                <a:solidFill>
                  <a:srgbClr val="2D588B"/>
                </a:solidFill>
              </a:rPr>
              <a:t>4 класс</a:t>
            </a:r>
          </a:p>
          <a:p>
            <a:r>
              <a:rPr lang="ru-RU" sz="2400" b="1" dirty="0">
                <a:solidFill>
                  <a:srgbClr val="2D588B"/>
                </a:solidFill>
              </a:rPr>
              <a:t>Тема урока</a:t>
            </a:r>
            <a:r>
              <a:rPr lang="ru-RU" sz="2400">
                <a:solidFill>
                  <a:srgbClr val="2D588B"/>
                </a:solidFill>
              </a:rPr>
              <a:t>: Учимся </a:t>
            </a:r>
            <a:r>
              <a:rPr lang="ru-RU" sz="2400" dirty="0">
                <a:solidFill>
                  <a:srgbClr val="2D588B"/>
                </a:solidFill>
              </a:rPr>
              <a:t>ставить вопросы и ведем беседу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45628" y="42685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224268"/>
                </a:solidFill>
              </a:rPr>
              <a:t>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3723878"/>
            <a:ext cx="4364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2D588B"/>
                </a:solidFill>
              </a:rPr>
              <a:t>Учитель: Лазарева Марина Владимировна</a:t>
            </a:r>
          </a:p>
          <a:p>
            <a:pPr algn="ctr"/>
            <a:r>
              <a:rPr lang="ru-RU" dirty="0">
                <a:solidFill>
                  <a:srgbClr val="2D588B"/>
                </a:solidFill>
              </a:rPr>
              <a:t>ГБОУ СОШ № 605</a:t>
            </a:r>
          </a:p>
        </p:txBody>
      </p:sp>
    </p:spTree>
    <p:extLst>
      <p:ext uri="{BB962C8B-B14F-4D97-AF65-F5344CB8AC3E}">
        <p14:creationId xmlns:p14="http://schemas.microsoft.com/office/powerpoint/2010/main" val="27842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9"/>
    </mc:Choice>
    <mc:Fallback xmlns="">
      <p:transition spd="slow" advTm="489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98D696-BD51-1D63-BC32-6DA3330756FB}"/>
              </a:ext>
            </a:extLst>
          </p:cNvPr>
          <p:cNvSpPr txBox="1"/>
          <p:nvPr/>
        </p:nvSpPr>
        <p:spPr>
          <a:xfrm>
            <a:off x="363731" y="1020932"/>
            <a:ext cx="84009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/>
              <a:t>Schreibt fehlende Fragewörter! Die Antworten helfen euch!</a:t>
            </a:r>
          </a:p>
          <a:p>
            <a:endParaRPr lang="de-DE" dirty="0"/>
          </a:p>
          <a:p>
            <a:pPr marL="342900" indent="-342900">
              <a:buAutoNum type="arabicPeriod"/>
            </a:pPr>
            <a:r>
              <a:rPr lang="de-DE" dirty="0"/>
              <a:t>_____alt bist du?                                                  Ich bin 10 Jahre alt.</a:t>
            </a:r>
          </a:p>
          <a:p>
            <a:pPr marL="342900" indent="-342900">
              <a:buAutoNum type="arabicPeriod"/>
            </a:pPr>
            <a:r>
              <a:rPr lang="de-DE" dirty="0"/>
              <a:t>_____kommst du?                                                Ich bin aus Russland.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stehet das Museum?                                Das Museum steht an der </a:t>
            </a:r>
            <a:r>
              <a:rPr lang="de-DE" dirty="0" err="1"/>
              <a:t>Newa</a:t>
            </a:r>
            <a:r>
              <a:rPr lang="de-DE" dirty="0"/>
              <a:t>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fahren wir in den Ferien?                         Wir fahren nach Italien.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beginnt die Stunde?                                  Die Stunde beginnt um 9 Uhr.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 viele Schüler gibt es in deiner Klasse?   Es gibt 28 Schüler.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 liegt in dem Rucksack?                             Meine Lehrbücher liegen im Rucksack.</a:t>
            </a:r>
          </a:p>
          <a:p>
            <a:pPr marL="342900" indent="-342900">
              <a:buAutoNum type="arabicPeriod"/>
            </a:pPr>
            <a:r>
              <a:rPr lang="de-DE" u="sng" dirty="0"/>
              <a:t>_____</a:t>
            </a:r>
            <a:r>
              <a:rPr lang="de-DE" dirty="0"/>
              <a:t> ist deine Schwester?                                  Sie ist nett und klug.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60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475656" y="1567456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4821DF-60A4-A134-3871-4044EF89050A}"/>
              </a:ext>
            </a:extLst>
          </p:cNvPr>
          <p:cNvSpPr txBox="1"/>
          <p:nvPr/>
        </p:nvSpPr>
        <p:spPr>
          <a:xfrm>
            <a:off x="783284" y="1948658"/>
            <a:ext cx="82285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de-DE" u="sng" dirty="0"/>
              <a:t>Wie</a:t>
            </a:r>
            <a:r>
              <a:rPr lang="de-DE" dirty="0"/>
              <a:t>  alt bist du?                                                  Ich bin 10 Jahre alt.</a:t>
            </a:r>
          </a:p>
          <a:p>
            <a:pPr marL="342900" indent="-342900">
              <a:buAutoNum type="arabicPeriod"/>
            </a:pPr>
            <a:r>
              <a:rPr lang="de-DE" u="sng" dirty="0"/>
              <a:t>Woher </a:t>
            </a:r>
            <a:r>
              <a:rPr lang="de-DE" dirty="0"/>
              <a:t>kommst du?                                           Ich bin aus Russland.</a:t>
            </a:r>
          </a:p>
          <a:p>
            <a:pPr marL="342900" indent="-342900">
              <a:buAutoNum type="arabicPeriod"/>
            </a:pPr>
            <a:r>
              <a:rPr lang="de-DE" u="sng" dirty="0"/>
              <a:t>Wo</a:t>
            </a:r>
            <a:r>
              <a:rPr lang="de-DE" b="1" dirty="0"/>
              <a:t> </a:t>
            </a:r>
            <a:r>
              <a:rPr lang="de-DE" dirty="0"/>
              <a:t>stehet das Museum?                                  Das Museum steht an der </a:t>
            </a:r>
            <a:r>
              <a:rPr lang="de-DE" dirty="0" err="1"/>
              <a:t>Newa</a:t>
            </a:r>
            <a:r>
              <a:rPr lang="de-DE" dirty="0"/>
              <a:t>.</a:t>
            </a:r>
          </a:p>
          <a:p>
            <a:pPr marL="342900" indent="-342900">
              <a:buAutoNum type="arabicPeriod"/>
            </a:pPr>
            <a:r>
              <a:rPr lang="de-DE" u="sng" dirty="0"/>
              <a:t>Wohin</a:t>
            </a:r>
            <a:r>
              <a:rPr lang="de-DE" dirty="0"/>
              <a:t> fahren wir in den Ferien?                     Wir fahren nach Italien.</a:t>
            </a:r>
          </a:p>
          <a:p>
            <a:pPr marL="342900" indent="-342900">
              <a:buAutoNum type="arabicPeriod"/>
            </a:pPr>
            <a:r>
              <a:rPr lang="de-DE" u="sng" dirty="0"/>
              <a:t>Wann </a:t>
            </a:r>
            <a:r>
              <a:rPr lang="de-DE" dirty="0"/>
              <a:t>beginnt die Stunde?                               Die Stunde beginnt um 9 Uhr.</a:t>
            </a:r>
          </a:p>
          <a:p>
            <a:pPr marL="342900" indent="-342900">
              <a:buAutoNum type="arabicPeriod"/>
            </a:pPr>
            <a:r>
              <a:rPr lang="de-DE" u="sng" dirty="0"/>
              <a:t>Wie</a:t>
            </a:r>
            <a:r>
              <a:rPr lang="de-DE" dirty="0"/>
              <a:t> viele Schüler gibt es in deiner Klasse?    Es gibt 28 Schüler.</a:t>
            </a:r>
          </a:p>
          <a:p>
            <a:pPr marL="342900" indent="-342900">
              <a:buAutoNum type="arabicPeriod"/>
            </a:pPr>
            <a:r>
              <a:rPr lang="de-DE" u="sng" dirty="0"/>
              <a:t>Was</a:t>
            </a:r>
            <a:r>
              <a:rPr lang="de-DE" dirty="0"/>
              <a:t> liegt in dem Rucksack?                             Meine Lehrbücher liegen im Rucksack.</a:t>
            </a:r>
          </a:p>
          <a:p>
            <a:pPr marL="342900" indent="-342900">
              <a:buAutoNum type="arabicPeriod"/>
            </a:pPr>
            <a:r>
              <a:rPr lang="de-DE" u="sng" dirty="0"/>
              <a:t>Wie</a:t>
            </a:r>
            <a:r>
              <a:rPr lang="de-DE" dirty="0"/>
              <a:t> ist deine Schwester?                                 Sie ist nett und klug.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0A5513-5773-1225-4685-CD789C316EC4}"/>
              </a:ext>
            </a:extLst>
          </p:cNvPr>
          <p:cNvSpPr txBox="1"/>
          <p:nvPr/>
        </p:nvSpPr>
        <p:spPr>
          <a:xfrm>
            <a:off x="1041991" y="1307805"/>
            <a:ext cx="2886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i="1" dirty="0"/>
              <a:t>Habt ihr richtig gemacht?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12648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18277B-CFE4-2D4C-E3DC-3DF3433BE548}"/>
              </a:ext>
            </a:extLst>
          </p:cNvPr>
          <p:cNvSpPr txBox="1"/>
          <p:nvPr/>
        </p:nvSpPr>
        <p:spPr>
          <a:xfrm>
            <a:off x="971600" y="775122"/>
            <a:ext cx="75378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Ergänzt den Dialog mit den Worten:</a:t>
            </a:r>
            <a:r>
              <a:rPr lang="de-DE" sz="2000" dirty="0"/>
              <a:t> </a:t>
            </a:r>
            <a:r>
              <a:rPr lang="de-DE" u="sng" dirty="0"/>
              <a:t>wie, was, geht, bald, wie viel, frei, möchtest, tun, gerne.</a:t>
            </a:r>
          </a:p>
          <a:p>
            <a:r>
              <a:rPr lang="de-DE" dirty="0"/>
              <a:t>-     …… geht es dir?</a:t>
            </a:r>
          </a:p>
          <a:p>
            <a:r>
              <a:rPr lang="de-DE" dirty="0"/>
              <a:t>-    Danke, es …….. mir gut.  ……. machst du heute Abend?</a:t>
            </a:r>
          </a:p>
          <a:p>
            <a:pPr marL="285750" indent="-285750">
              <a:buFontTx/>
              <a:buChar char="-"/>
            </a:pPr>
            <a:r>
              <a:rPr lang="de-DE" dirty="0"/>
              <a:t>Ich muss meiner Schwester helfen. Dann bin ich …..  Und du?</a:t>
            </a:r>
          </a:p>
          <a:p>
            <a:pPr marL="285750" indent="-285750">
              <a:buFontTx/>
              <a:buChar char="-"/>
            </a:pPr>
            <a:r>
              <a:rPr lang="de-DE" dirty="0"/>
              <a:t>Ich habe auch nichts zu …. .</a:t>
            </a:r>
          </a:p>
          <a:p>
            <a:pPr marL="285750" indent="-285750">
              <a:buFontTx/>
              <a:buChar char="-"/>
            </a:pPr>
            <a:r>
              <a:rPr lang="de-DE" dirty="0"/>
              <a:t>……… du mit mir ins Kino gehen?</a:t>
            </a:r>
          </a:p>
          <a:p>
            <a:pPr marL="285750" indent="-285750">
              <a:buFontTx/>
              <a:buChar char="-"/>
            </a:pPr>
            <a:r>
              <a:rPr lang="de-DE" dirty="0"/>
              <a:t>Ja, …… . Um ………….. Uhr beginnt der Film?</a:t>
            </a:r>
          </a:p>
          <a:p>
            <a:pPr marL="285750" indent="-285750">
              <a:buFontTx/>
              <a:buChar char="-"/>
            </a:pPr>
            <a:r>
              <a:rPr lang="de-DE" dirty="0"/>
              <a:t>Um 19 Uhr.</a:t>
            </a:r>
          </a:p>
          <a:p>
            <a:pPr marL="285750" indent="-285750">
              <a:buFontTx/>
              <a:buChar char="-"/>
            </a:pPr>
            <a:r>
              <a:rPr lang="de-DE" dirty="0"/>
              <a:t>Super, bis ………. .</a:t>
            </a:r>
          </a:p>
          <a:p>
            <a:pPr marL="285750" indent="-285750">
              <a:buFontTx/>
              <a:buChar char="-"/>
            </a:pPr>
            <a:r>
              <a:rPr lang="de-DE" dirty="0"/>
              <a:t>Bis bald!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7C8544-BCCA-2A76-C60C-86F550B591C8}"/>
              </a:ext>
            </a:extLst>
          </p:cNvPr>
          <p:cNvSpPr txBox="1"/>
          <p:nvPr/>
        </p:nvSpPr>
        <p:spPr>
          <a:xfrm>
            <a:off x="2915816" y="1105786"/>
            <a:ext cx="561662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dirty="0"/>
              <a:t>Prüft den Dialog!</a:t>
            </a:r>
          </a:p>
          <a:p>
            <a:endParaRPr lang="de-DE" b="1" i="1" dirty="0"/>
          </a:p>
          <a:p>
            <a:r>
              <a:rPr lang="de-DE" dirty="0"/>
              <a:t>-</a:t>
            </a:r>
            <a:r>
              <a:rPr lang="de-DE" dirty="0">
                <a:solidFill>
                  <a:srgbClr val="C00000"/>
                </a:solidFill>
              </a:rPr>
              <a:t>    Wie </a:t>
            </a:r>
            <a:r>
              <a:rPr lang="de-DE" dirty="0"/>
              <a:t>geht es dir?</a:t>
            </a:r>
          </a:p>
          <a:p>
            <a:r>
              <a:rPr lang="de-DE" dirty="0"/>
              <a:t>-    Danke, es </a:t>
            </a:r>
            <a:r>
              <a:rPr lang="de-DE" dirty="0">
                <a:solidFill>
                  <a:srgbClr val="C00000"/>
                </a:solidFill>
              </a:rPr>
              <a:t>geht </a:t>
            </a:r>
            <a:r>
              <a:rPr lang="de-DE" dirty="0"/>
              <a:t>mir gut.</a:t>
            </a:r>
            <a:r>
              <a:rPr lang="de-DE" dirty="0">
                <a:solidFill>
                  <a:srgbClr val="C00000"/>
                </a:solidFill>
              </a:rPr>
              <a:t> Was </a:t>
            </a:r>
            <a:r>
              <a:rPr lang="de-DE" dirty="0"/>
              <a:t>machst du heute Abend?</a:t>
            </a:r>
          </a:p>
          <a:p>
            <a:pPr marL="285750" indent="-285750">
              <a:buFontTx/>
              <a:buChar char="-"/>
            </a:pPr>
            <a:r>
              <a:rPr lang="de-DE" dirty="0"/>
              <a:t>Ich muss meiner Schwester helfen. Dann bin ich </a:t>
            </a:r>
            <a:r>
              <a:rPr lang="de-DE" dirty="0">
                <a:solidFill>
                  <a:srgbClr val="C00000"/>
                </a:solidFill>
              </a:rPr>
              <a:t>frei</a:t>
            </a:r>
            <a:r>
              <a:rPr lang="de-DE" dirty="0"/>
              <a:t>. Und du?</a:t>
            </a:r>
          </a:p>
          <a:p>
            <a:pPr marL="285750" indent="-285750">
              <a:buFontTx/>
              <a:buChar char="-"/>
            </a:pPr>
            <a:r>
              <a:rPr lang="de-DE" dirty="0"/>
              <a:t>Ich habe auch nichts zu </a:t>
            </a:r>
            <a:r>
              <a:rPr lang="de-DE" dirty="0">
                <a:solidFill>
                  <a:srgbClr val="C00000"/>
                </a:solidFill>
              </a:rPr>
              <a:t>tun</a:t>
            </a:r>
            <a:r>
              <a:rPr lang="de-DE" dirty="0"/>
              <a:t>.</a:t>
            </a:r>
          </a:p>
          <a:p>
            <a:pPr marL="285750" indent="-285750">
              <a:buFontTx/>
              <a:buChar char="-"/>
            </a:pPr>
            <a:r>
              <a:rPr lang="de-DE" dirty="0">
                <a:solidFill>
                  <a:srgbClr val="C00000"/>
                </a:solidFill>
              </a:rPr>
              <a:t>Möchtest </a:t>
            </a:r>
            <a:r>
              <a:rPr lang="de-DE" dirty="0"/>
              <a:t>du mit mir ins Kino gehen?</a:t>
            </a:r>
          </a:p>
          <a:p>
            <a:pPr marL="285750" indent="-285750">
              <a:buFontTx/>
              <a:buChar char="-"/>
            </a:pPr>
            <a:r>
              <a:rPr lang="de-DE" dirty="0"/>
              <a:t>Ja, </a:t>
            </a:r>
            <a:r>
              <a:rPr lang="de-DE" dirty="0">
                <a:solidFill>
                  <a:srgbClr val="C00000"/>
                </a:solidFill>
              </a:rPr>
              <a:t>gerne</a:t>
            </a:r>
            <a:r>
              <a:rPr lang="de-DE" dirty="0"/>
              <a:t> . Um </a:t>
            </a:r>
            <a:r>
              <a:rPr lang="de-DE" dirty="0">
                <a:solidFill>
                  <a:srgbClr val="C00000"/>
                </a:solidFill>
              </a:rPr>
              <a:t>wie viel </a:t>
            </a:r>
            <a:r>
              <a:rPr lang="de-DE" dirty="0"/>
              <a:t>Uhr beginnt der Film?</a:t>
            </a:r>
          </a:p>
          <a:p>
            <a:pPr marL="285750" indent="-285750">
              <a:buFontTx/>
              <a:buChar char="-"/>
            </a:pPr>
            <a:r>
              <a:rPr lang="de-DE" dirty="0"/>
              <a:t>Um 19 Uhr.</a:t>
            </a:r>
          </a:p>
          <a:p>
            <a:pPr marL="285750" indent="-285750">
              <a:buFontTx/>
              <a:buChar char="-"/>
            </a:pPr>
            <a:r>
              <a:rPr lang="de-DE" dirty="0"/>
              <a:t>Super, bis </a:t>
            </a:r>
            <a:r>
              <a:rPr lang="de-DE" dirty="0">
                <a:solidFill>
                  <a:srgbClr val="C00000"/>
                </a:solidFill>
              </a:rPr>
              <a:t>bald</a:t>
            </a:r>
            <a:r>
              <a:rPr lang="de-DE" dirty="0"/>
              <a:t>.</a:t>
            </a:r>
          </a:p>
          <a:p>
            <a:pPr marL="285750" indent="-285750">
              <a:buFontTx/>
              <a:buChar char="-"/>
            </a:pPr>
            <a:r>
              <a:rPr lang="de-DE" dirty="0"/>
              <a:t>Bis bald!</a:t>
            </a:r>
          </a:p>
          <a:p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801B21D-703D-FD14-2513-7DFC5D4C95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44" y="2125438"/>
            <a:ext cx="173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8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393E62-5502-ECAC-E3A0-45CA217E2958}"/>
              </a:ext>
            </a:extLst>
          </p:cNvPr>
          <p:cNvSpPr txBox="1"/>
          <p:nvPr/>
        </p:nvSpPr>
        <p:spPr>
          <a:xfrm>
            <a:off x="1458537" y="1019329"/>
            <a:ext cx="494103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Задания для самостоятельной работы!</a:t>
            </a:r>
          </a:p>
          <a:p>
            <a:endParaRPr lang="ru-RU" dirty="0"/>
          </a:p>
          <a:p>
            <a:pPr algn="just"/>
            <a:r>
              <a:rPr lang="de-DE" dirty="0"/>
              <a:t>I. </a:t>
            </a:r>
            <a:r>
              <a:rPr lang="ru-RU" dirty="0"/>
              <a:t> </a:t>
            </a:r>
            <a:r>
              <a:rPr lang="ru-RU" sz="1800" b="1" i="0" u="none" strike="noStrike" dirty="0">
                <a:solidFill>
                  <a:srgbClr val="181818"/>
                </a:solidFill>
                <a:effectLst/>
              </a:rPr>
              <a:t>Задай вопросы без вопросительного слова:</a:t>
            </a:r>
            <a:endParaRPr lang="ru-RU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ru-RU" sz="1800" b="0" i="0" u="none" strike="noStrike" dirty="0">
                <a:solidFill>
                  <a:srgbClr val="181818"/>
                </a:solidFill>
                <a:effectLst/>
              </a:rPr>
              <a:t>1.         </a:t>
            </a:r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Das Jahr hat zwölf Monate.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2.         Jede Jahreszeit hat drei Monate.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3.         Besonders schön finde ich den Winter.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4.         Alles ist weiß. </a:t>
            </a: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5.         Die Kinder sind lustig.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6.         Sie spielen gern im Schnee.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7.         Die Stadt sieht im Winter schön aus.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8.         Das Wetter ist prima!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C9889B5F-70AA-ABE7-96F6-F81FD6F38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123793"/>
              </p:ext>
            </p:extLst>
          </p:nvPr>
        </p:nvGraphicFramePr>
        <p:xfrm>
          <a:off x="1115616" y="1471736"/>
          <a:ext cx="5040560" cy="1669876"/>
        </p:xfrm>
        <a:graphic>
          <a:graphicData uri="http://schemas.openxmlformats.org/drawingml/2006/table">
            <a:tbl>
              <a:tblPr/>
              <a:tblGrid>
                <a:gridCol w="5040560">
                  <a:extLst>
                    <a:ext uri="{9D8B030D-6E8A-4147-A177-3AD203B41FA5}">
                      <a16:colId xmlns:a16="http://schemas.microsoft.com/office/drawing/2014/main" val="2844943415"/>
                    </a:ext>
                  </a:extLst>
                </a:gridCol>
              </a:tblGrid>
              <a:tr h="417469">
                <a:tc>
                  <a:txBody>
                    <a:bodyPr/>
                    <a:lstStyle/>
                    <a:p>
                      <a:pPr algn="just"/>
                      <a:r>
                        <a:rPr lang="de-DE" sz="2000" dirty="0">
                          <a:effectLst/>
                        </a:rPr>
                        <a:t>Wann, gehen, das Kind, in, der Hof?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63565"/>
                  </a:ext>
                </a:extLst>
              </a:tr>
              <a:tr h="417469">
                <a:tc>
                  <a:txBody>
                    <a:bodyPr/>
                    <a:lstStyle/>
                    <a:p>
                      <a:pPr algn="just"/>
                      <a:r>
                        <a:rPr lang="de-DE" sz="2000" dirty="0">
                          <a:effectLst/>
                        </a:rPr>
                        <a:t>Wohin, dein Bruder, laufen?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541261"/>
                  </a:ext>
                </a:extLst>
              </a:tr>
              <a:tr h="417469">
                <a:tc>
                  <a:txBody>
                    <a:bodyPr/>
                    <a:lstStyle/>
                    <a:p>
                      <a:pPr algn="just"/>
                      <a:r>
                        <a:rPr lang="de-DE" sz="2000">
                          <a:effectLst/>
                        </a:rPr>
                        <a:t>Wo, die Schüler, lernen?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401225"/>
                  </a:ext>
                </a:extLst>
              </a:tr>
              <a:tr h="417469">
                <a:tc>
                  <a:txBody>
                    <a:bodyPr/>
                    <a:lstStyle/>
                    <a:p>
                      <a:pPr algn="just"/>
                      <a:r>
                        <a:rPr lang="de-DE" sz="2000" dirty="0">
                          <a:effectLst/>
                        </a:rPr>
                        <a:t>Was, wir, brauchen, die Geburtstagsparty, für?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70893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20CBF464-A53C-F160-8CB4-783BC5C1C586}"/>
              </a:ext>
            </a:extLst>
          </p:cNvPr>
          <p:cNvSpPr txBox="1"/>
          <p:nvPr/>
        </p:nvSpPr>
        <p:spPr>
          <a:xfrm>
            <a:off x="1376516" y="1081548"/>
            <a:ext cx="5097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+mj-lt"/>
              </a:rPr>
              <a:t>II. </a:t>
            </a:r>
            <a:r>
              <a:rPr lang="ru-RU" sz="2000" b="1" dirty="0">
                <a:latin typeface="+mj-lt"/>
              </a:rPr>
              <a:t> Напиши вопросительные предложения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9080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64807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b="1" dirty="0"/>
              <a:t>III. </a:t>
            </a:r>
            <a:r>
              <a:rPr lang="ru-RU" b="1" i="0" u="none" strike="noStrike" dirty="0">
                <a:effectLst/>
              </a:rPr>
              <a:t>Задайте вопросы к выделенным словам. Следите за согласованием подлежащего и сказуемого.</a:t>
            </a:r>
          </a:p>
          <a:p>
            <a:pPr algn="l"/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Sie studiert </a:t>
            </a:r>
            <a:r>
              <a:rPr lang="de-DE" b="1" i="0" u="none" strike="noStrike" dirty="0">
                <a:effectLst/>
              </a:rPr>
              <a:t>hier</a:t>
            </a:r>
            <a:r>
              <a:rPr lang="de-DE" b="0" i="0" u="none" strike="noStrike" dirty="0">
                <a:effectLst/>
              </a:rPr>
              <a:t>.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 Er tanzt immer </a:t>
            </a:r>
            <a:r>
              <a:rPr lang="de-DE" b="1" i="0" u="none" strike="noStrike" dirty="0">
                <a:effectLst/>
              </a:rPr>
              <a:t>gern</a:t>
            </a:r>
            <a:r>
              <a:rPr lang="de-DE" b="0" i="0" u="none" strike="noStrike" dirty="0">
                <a:effectLst/>
              </a:rPr>
              <a:t>. 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 Ihr kommt schon </a:t>
            </a:r>
            <a:r>
              <a:rPr lang="de-DE" b="1" i="0" u="none" strike="noStrike" dirty="0">
                <a:effectLst/>
              </a:rPr>
              <a:t>morgen</a:t>
            </a:r>
            <a:r>
              <a:rPr lang="de-DE" b="0" i="0" u="none" strike="noStrike" dirty="0">
                <a:effectLst/>
              </a:rPr>
              <a:t>. 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 </a:t>
            </a:r>
            <a:r>
              <a:rPr lang="de-DE" b="1" i="0" u="none" strike="noStrike" dirty="0">
                <a:effectLst/>
              </a:rPr>
              <a:t>Die Tochter und der Sohn</a:t>
            </a:r>
            <a:r>
              <a:rPr lang="de-DE" b="0" i="0" u="none" strike="noStrike" dirty="0">
                <a:effectLst/>
              </a:rPr>
              <a:t> studieren gern.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 </a:t>
            </a:r>
            <a:r>
              <a:rPr lang="de-DE" b="1" i="0" u="none" strike="noStrike" dirty="0">
                <a:effectLst/>
              </a:rPr>
              <a:t>Der Bruder</a:t>
            </a:r>
            <a:r>
              <a:rPr lang="de-DE" b="0" i="0" u="none" strike="noStrike" dirty="0">
                <a:effectLst/>
              </a:rPr>
              <a:t> ist noch klein. </a:t>
            </a:r>
            <a:br>
              <a:rPr lang="de-DE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65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608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Die </a:t>
            </a:r>
            <a:r>
              <a:rPr lang="en-US" b="1" dirty="0" err="1"/>
              <a:t>Antworten</a:t>
            </a:r>
            <a:r>
              <a:rPr lang="en-US" b="1" dirty="0"/>
              <a:t>!</a:t>
            </a:r>
          </a:p>
          <a:p>
            <a:r>
              <a:rPr lang="en-US" b="1" dirty="0"/>
              <a:t>I. </a:t>
            </a:r>
          </a:p>
          <a:p>
            <a:pPr marL="457200" algn="just"/>
            <a:r>
              <a:rPr lang="de-DE" dirty="0">
                <a:solidFill>
                  <a:srgbClr val="181818"/>
                </a:solidFill>
              </a:rPr>
              <a:t>1.   Hat d</a:t>
            </a:r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as Jahr  zwölf Monate?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2.   Hat jede Jahreszeit  drei Monate?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3.   Findest du  den Winter schön?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4.   Ist alles  weiß? </a:t>
            </a: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5.   Sind die Kinder  lustig?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6.   Spielen </a:t>
            </a:r>
            <a:r>
              <a:rPr lang="de-DE" dirty="0">
                <a:solidFill>
                  <a:srgbClr val="181818"/>
                </a:solidFill>
              </a:rPr>
              <a:t>s</a:t>
            </a:r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ie gern im Schnee?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7.   Sieht die Stadt im Winter schön aus? </a:t>
            </a:r>
            <a:endParaRPr lang="de-DE" b="0" i="0" u="none" strike="noStrike" dirty="0">
              <a:solidFill>
                <a:srgbClr val="181818"/>
              </a:solidFill>
              <a:effectLst/>
            </a:endParaRPr>
          </a:p>
          <a:p>
            <a:pPr marL="457200" algn="just"/>
            <a:r>
              <a:rPr lang="de-DE" sz="1800" b="0" i="0" u="none" strike="noStrike" dirty="0">
                <a:solidFill>
                  <a:srgbClr val="181818"/>
                </a:solidFill>
                <a:effectLst/>
              </a:rPr>
              <a:t>8.    Ist das Wetter  prima?</a:t>
            </a:r>
            <a:endParaRPr lang="en-US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404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1E39DD-8955-9540-5B87-0127ECCDCE84}"/>
              </a:ext>
            </a:extLst>
          </p:cNvPr>
          <p:cNvSpPr txBox="1"/>
          <p:nvPr/>
        </p:nvSpPr>
        <p:spPr>
          <a:xfrm>
            <a:off x="1750029" y="1647350"/>
            <a:ext cx="4358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just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Wann geht das Kind in den Hof?</a:t>
            </a:r>
            <a:endParaRPr lang="ru-R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Wohin läuft dein Bruder ?</a:t>
            </a:r>
            <a:endParaRPr lang="ru-RU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 lernen die Schüler ?</a:t>
            </a:r>
          </a:p>
          <a:p>
            <a:pPr marL="0" algn="just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de-DE" dirty="0">
                <a:solidFill>
                  <a:srgbClr val="000000"/>
                </a:solidFill>
                <a:latin typeface="Calibri" panose="020F0502020204030204" pitchFamily="34" charset="0"/>
              </a:rPr>
              <a:t>Was brauchen wir für den Geburtstagsparty?</a:t>
            </a:r>
            <a:endParaRPr lang="ru-RU" sz="1800" b="0" i="0" u="none" strike="noStrike" dirty="0"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CA9443-FEFA-F957-3A34-EB51B5C8495B}"/>
              </a:ext>
            </a:extLst>
          </p:cNvPr>
          <p:cNvSpPr txBox="1"/>
          <p:nvPr/>
        </p:nvSpPr>
        <p:spPr>
          <a:xfrm>
            <a:off x="1219200" y="1101213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II.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55990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A7ADCC-8CEE-F422-1DB1-A3F0FE9CCDC3}"/>
              </a:ext>
            </a:extLst>
          </p:cNvPr>
          <p:cNvSpPr txBox="1"/>
          <p:nvPr/>
        </p:nvSpPr>
        <p:spPr>
          <a:xfrm>
            <a:off x="1406013" y="1297858"/>
            <a:ext cx="24803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III.</a:t>
            </a: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Wo studiert sie?.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dirty="0"/>
              <a:t>Wie tanzt er?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 Wann kommt ihr?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Wer studiert gern?.</a:t>
            </a:r>
            <a:endParaRPr lang="ru-RU" b="0" i="0" u="none" strike="noStrike" dirty="0">
              <a:effectLst/>
            </a:endParaRPr>
          </a:p>
          <a:p>
            <a:pPr marL="342900" indent="-342900" algn="l">
              <a:buAutoNum type="arabicPeriod"/>
            </a:pPr>
            <a:r>
              <a:rPr lang="de-DE" b="0" i="0" u="none" strike="noStrike" dirty="0">
                <a:effectLst/>
              </a:rPr>
              <a:t> Wer ist noch klein?. </a:t>
            </a:r>
            <a:br>
              <a:rPr lang="de-DE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62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D4BC1A9-F3D1-0786-9076-3F4D569A01A8}"/>
              </a:ext>
            </a:extLst>
          </p:cNvPr>
          <p:cNvSpPr txBox="1"/>
          <p:nvPr/>
        </p:nvSpPr>
        <p:spPr>
          <a:xfrm>
            <a:off x="1268868" y="1347614"/>
            <a:ext cx="73970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Цель урока- </a:t>
            </a:r>
            <a:r>
              <a:rPr lang="ru-RU" dirty="0"/>
              <a:t>научиться задавать вопросы</a:t>
            </a:r>
          </a:p>
          <a:p>
            <a:endParaRPr lang="ru-RU" dirty="0"/>
          </a:p>
          <a:p>
            <a:r>
              <a:rPr lang="ru-RU" b="1" dirty="0"/>
              <a:t>Задачи урока:</a:t>
            </a:r>
          </a:p>
          <a:p>
            <a:pPr marL="285750" indent="-285750">
              <a:buFontTx/>
              <a:buChar char="-"/>
            </a:pPr>
            <a:r>
              <a:rPr lang="ru-RU" dirty="0"/>
              <a:t>Узнать новые вопросительные слова</a:t>
            </a:r>
          </a:p>
          <a:p>
            <a:pPr marL="285750" indent="-285750">
              <a:buFontTx/>
              <a:buChar char="-"/>
            </a:pPr>
            <a:r>
              <a:rPr lang="ru-RU" dirty="0"/>
              <a:t>Тренировать произносительные навыки</a:t>
            </a:r>
          </a:p>
          <a:p>
            <a:pPr marL="285750" indent="-285750">
              <a:buFontTx/>
              <a:buChar char="-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4864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99"/>
    </mc:Choice>
    <mc:Fallback xmlns="">
      <p:transition spd="slow" advTm="1999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67F41AE-0400-0AEC-6108-7BC44FF8D1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67917"/>
            <a:ext cx="4896544" cy="367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9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36"/>
    </mc:Choice>
    <mc:Fallback>
      <p:transition spd="slow" advTm="43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DBA385E-F5F0-8F47-E50B-6CD06F652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357815"/>
            <a:ext cx="6057908" cy="32182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D51D00E-6F5C-B88C-D619-D3DC8DB792C0}"/>
              </a:ext>
            </a:extLst>
          </p:cNvPr>
          <p:cNvSpPr txBox="1"/>
          <p:nvPr/>
        </p:nvSpPr>
        <p:spPr>
          <a:xfrm>
            <a:off x="1438183" y="1038687"/>
            <a:ext cx="2757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i="1" dirty="0"/>
              <a:t>Kannst du wiederholen</a:t>
            </a:r>
            <a:r>
              <a:rPr lang="de-DE" b="1" i="1" dirty="0"/>
              <a:t>?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41312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043608" y="1074579"/>
            <a:ext cx="787658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  <a:p>
            <a:pPr algn="ctr"/>
            <a:r>
              <a:rPr lang="ru-RU" sz="2000" b="1" dirty="0"/>
              <a:t>Вопросы в немецком языке</a:t>
            </a:r>
            <a:endParaRPr lang="en-US" sz="2000" b="1" dirty="0"/>
          </a:p>
          <a:p>
            <a:endParaRPr lang="ru-RU" dirty="0"/>
          </a:p>
          <a:p>
            <a:r>
              <a:rPr lang="ru-RU" dirty="0"/>
              <a:t>Общие вопросы </a:t>
            </a:r>
            <a:r>
              <a:rPr lang="de-DE" dirty="0"/>
              <a:t>(Ja-Nein Fragen)                       </a:t>
            </a:r>
            <a:r>
              <a:rPr lang="ru-RU" dirty="0"/>
              <a:t>Специальные вопросы (</a:t>
            </a:r>
            <a:r>
              <a:rPr lang="de-DE" dirty="0"/>
              <a:t>W-Fragen)</a:t>
            </a:r>
            <a:endParaRPr lang="ru-RU" dirty="0"/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D902F962-2D9E-AEDF-363E-42F33B605200}"/>
              </a:ext>
            </a:extLst>
          </p:cNvPr>
          <p:cNvCxnSpPr/>
          <p:nvPr/>
        </p:nvCxnSpPr>
        <p:spPr>
          <a:xfrm flipH="1">
            <a:off x="3436879" y="1691169"/>
            <a:ext cx="432048" cy="25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971C6621-E83B-916F-BCFF-DF66F8D822A9}"/>
              </a:ext>
            </a:extLst>
          </p:cNvPr>
          <p:cNvCxnSpPr>
            <a:cxnSpLocks/>
          </p:cNvCxnSpPr>
          <p:nvPr/>
        </p:nvCxnSpPr>
        <p:spPr>
          <a:xfrm>
            <a:off x="5256076" y="1671039"/>
            <a:ext cx="360040" cy="270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19110C0-A8AF-F757-8528-D0D08079B717}"/>
              </a:ext>
            </a:extLst>
          </p:cNvPr>
          <p:cNvSpPr txBox="1"/>
          <p:nvPr/>
        </p:nvSpPr>
        <p:spPr>
          <a:xfrm>
            <a:off x="893135" y="2381693"/>
            <a:ext cx="17921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Peter </a:t>
            </a:r>
            <a:r>
              <a:rPr lang="de-DE" dirty="0">
                <a:solidFill>
                  <a:srgbClr val="C00000"/>
                </a:solidFill>
              </a:rPr>
              <a:t>malt</a:t>
            </a:r>
            <a:r>
              <a:rPr lang="de-DE" dirty="0"/>
              <a:t> gern.</a:t>
            </a:r>
          </a:p>
          <a:p>
            <a:r>
              <a:rPr lang="de-DE" dirty="0">
                <a:solidFill>
                  <a:srgbClr val="C00000"/>
                </a:solidFill>
              </a:rPr>
              <a:t>Malt</a:t>
            </a:r>
            <a:r>
              <a:rPr lang="de-DE" dirty="0"/>
              <a:t> Peter gern?</a:t>
            </a:r>
          </a:p>
          <a:p>
            <a:r>
              <a:rPr lang="de-DE" dirty="0"/>
              <a:t>Peter </a:t>
            </a:r>
            <a:r>
              <a:rPr lang="de-DE" dirty="0">
                <a:solidFill>
                  <a:srgbClr val="C00000"/>
                </a:solidFill>
              </a:rPr>
              <a:t>will </a:t>
            </a:r>
            <a:r>
              <a:rPr lang="de-DE" dirty="0"/>
              <a:t>essen.</a:t>
            </a:r>
          </a:p>
          <a:p>
            <a:r>
              <a:rPr lang="de-DE" dirty="0">
                <a:solidFill>
                  <a:srgbClr val="C00000"/>
                </a:solidFill>
              </a:rPr>
              <a:t>Will</a:t>
            </a:r>
            <a:r>
              <a:rPr lang="de-DE" dirty="0"/>
              <a:t> Peter essen?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7E6885-801C-73D7-845E-8A56EC98216F}"/>
              </a:ext>
            </a:extLst>
          </p:cNvPr>
          <p:cNvSpPr txBox="1"/>
          <p:nvPr/>
        </p:nvSpPr>
        <p:spPr>
          <a:xfrm>
            <a:off x="5638032" y="2358284"/>
            <a:ext cx="1758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Was malt Peter?</a:t>
            </a:r>
            <a:endParaRPr lang="ru-RU" dirty="0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4789D018-85E8-D1FE-895B-270D88330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712" y="2834675"/>
            <a:ext cx="11430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187624" y="962742"/>
            <a:ext cx="424847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err="1"/>
              <a:t>Welche</a:t>
            </a:r>
            <a:r>
              <a:rPr lang="en-US" sz="1600" b="1" i="1" dirty="0"/>
              <a:t> </a:t>
            </a:r>
            <a:r>
              <a:rPr lang="en-US" sz="1600" b="1" i="1" dirty="0" err="1"/>
              <a:t>Fragewörter</a:t>
            </a:r>
            <a:r>
              <a:rPr lang="en-US" sz="1600" b="1" i="1" dirty="0"/>
              <a:t> </a:t>
            </a:r>
            <a:r>
              <a:rPr lang="en-US" sz="1600" b="1" i="1" dirty="0" err="1"/>
              <a:t>kennt</a:t>
            </a:r>
            <a:r>
              <a:rPr lang="en-US" sz="1600" b="1" i="1" dirty="0"/>
              <a:t> </a:t>
            </a:r>
            <a:r>
              <a:rPr lang="en-US" sz="1600" b="1" i="1" dirty="0" err="1"/>
              <a:t>ihr</a:t>
            </a:r>
            <a:r>
              <a:rPr lang="en-US" sz="1600" b="1" i="1" dirty="0"/>
              <a:t> </a:t>
            </a:r>
            <a:r>
              <a:rPr lang="en-US" sz="1600" b="1" i="1" dirty="0" err="1"/>
              <a:t>schon</a:t>
            </a:r>
            <a:r>
              <a:rPr lang="en-US" sz="1600" b="1" i="1" dirty="0"/>
              <a:t>?</a:t>
            </a:r>
          </a:p>
          <a:p>
            <a:r>
              <a:rPr lang="en-US" sz="1600" b="1" i="1" dirty="0"/>
              <a:t> </a:t>
            </a:r>
            <a:r>
              <a:rPr lang="en-US" sz="1600" b="1" i="1" dirty="0" err="1"/>
              <a:t>Sprecht</a:t>
            </a:r>
            <a:r>
              <a:rPr lang="en-US" sz="1600" b="1" i="1" dirty="0"/>
              <a:t> </a:t>
            </a:r>
            <a:r>
              <a:rPr lang="en-US" sz="1600" b="1" i="1" dirty="0" err="1"/>
              <a:t>mit</a:t>
            </a:r>
            <a:r>
              <a:rPr lang="ru-RU" sz="1600" b="1" i="1" dirty="0"/>
              <a:t> </a:t>
            </a:r>
            <a:r>
              <a:rPr lang="de-DE" sz="1600" b="1" i="1" dirty="0"/>
              <a:t>und übersetzt!</a:t>
            </a:r>
            <a:endParaRPr lang="en-US" sz="1600" b="1" i="1" dirty="0"/>
          </a:p>
          <a:p>
            <a:endParaRPr lang="en-US" sz="1600" dirty="0"/>
          </a:p>
          <a:p>
            <a:r>
              <a:rPr lang="en-US" sz="1600" dirty="0"/>
              <a:t>1. </a:t>
            </a:r>
            <a:r>
              <a:rPr lang="en-US" sz="1600" dirty="0" err="1"/>
              <a:t>Wer</a:t>
            </a:r>
            <a:r>
              <a:rPr lang="en-US" sz="1600" dirty="0"/>
              <a:t>? –</a:t>
            </a:r>
            <a:r>
              <a:rPr lang="ru-RU" sz="1600" dirty="0"/>
              <a:t>кто</a:t>
            </a:r>
            <a:r>
              <a:rPr lang="de-DE" sz="1600" dirty="0"/>
              <a:t>?</a:t>
            </a:r>
            <a:endParaRPr lang="en-US" sz="1600" dirty="0"/>
          </a:p>
          <a:p>
            <a:r>
              <a:rPr lang="en-US" sz="1600" dirty="0"/>
              <a:t>2. Was?- </a:t>
            </a:r>
            <a:r>
              <a:rPr lang="ru-RU" sz="1600" dirty="0"/>
              <a:t>что?</a:t>
            </a:r>
            <a:endParaRPr lang="en-US" sz="1600" dirty="0"/>
          </a:p>
          <a:p>
            <a:r>
              <a:rPr lang="en-US" sz="1600" dirty="0"/>
              <a:t>3. Wo?</a:t>
            </a:r>
            <a:r>
              <a:rPr lang="ru-RU" sz="1600" dirty="0"/>
              <a:t>- где?</a:t>
            </a:r>
            <a:endParaRPr lang="en-US" sz="1600" dirty="0"/>
          </a:p>
          <a:p>
            <a:r>
              <a:rPr lang="en-US" sz="1600" dirty="0"/>
              <a:t>4. </a:t>
            </a:r>
            <a:r>
              <a:rPr lang="en-US" sz="1600" dirty="0" err="1"/>
              <a:t>Wohin</a:t>
            </a:r>
            <a:r>
              <a:rPr lang="en-US" sz="1600" dirty="0"/>
              <a:t>?</a:t>
            </a:r>
            <a:r>
              <a:rPr lang="ru-RU" sz="1600" dirty="0"/>
              <a:t>- куда?</a:t>
            </a:r>
            <a:endParaRPr lang="en-US" sz="1600" dirty="0"/>
          </a:p>
          <a:p>
            <a:r>
              <a:rPr lang="en-US" sz="1600" dirty="0"/>
              <a:t>5. </a:t>
            </a:r>
            <a:r>
              <a:rPr lang="en-US" sz="1600" dirty="0" err="1"/>
              <a:t>Woher</a:t>
            </a:r>
            <a:r>
              <a:rPr lang="en-US" sz="1600" dirty="0"/>
              <a:t>?</a:t>
            </a:r>
            <a:r>
              <a:rPr lang="ru-RU" sz="1600" dirty="0"/>
              <a:t>- откуда?</a:t>
            </a:r>
            <a:endParaRPr lang="en-US" sz="1600" dirty="0"/>
          </a:p>
          <a:p>
            <a:r>
              <a:rPr lang="en-US" sz="1600" dirty="0"/>
              <a:t>6. </a:t>
            </a:r>
            <a:r>
              <a:rPr lang="en-US" sz="1600" dirty="0" err="1"/>
              <a:t>Warum</a:t>
            </a:r>
            <a:r>
              <a:rPr lang="en-US" sz="1600" dirty="0"/>
              <a:t>?</a:t>
            </a:r>
            <a:r>
              <a:rPr lang="ru-RU" sz="1600" dirty="0"/>
              <a:t>- почему?</a:t>
            </a:r>
            <a:endParaRPr lang="en-US" sz="1600" dirty="0"/>
          </a:p>
          <a:p>
            <a:r>
              <a:rPr lang="en-US" sz="1600" dirty="0"/>
              <a:t>7. Wie?</a:t>
            </a:r>
            <a:r>
              <a:rPr lang="ru-RU" sz="1600" dirty="0"/>
              <a:t>- как?</a:t>
            </a:r>
            <a:endParaRPr lang="en-US" sz="1600" dirty="0"/>
          </a:p>
          <a:p>
            <a:r>
              <a:rPr lang="en-US" sz="1600" dirty="0"/>
              <a:t>8. Wie </a:t>
            </a:r>
            <a:r>
              <a:rPr lang="en-US" sz="1600" dirty="0" err="1"/>
              <a:t>viele</a:t>
            </a:r>
            <a:r>
              <a:rPr lang="en-US" sz="1600" dirty="0"/>
              <a:t>?</a:t>
            </a:r>
            <a:r>
              <a:rPr lang="ru-RU" sz="1600" dirty="0"/>
              <a:t>- сколько?</a:t>
            </a:r>
            <a:endParaRPr lang="en-US" sz="1600" dirty="0"/>
          </a:p>
          <a:p>
            <a:r>
              <a:rPr lang="en-US" sz="1600" dirty="0"/>
              <a:t>9. </a:t>
            </a:r>
            <a:r>
              <a:rPr lang="en-US" sz="1600" dirty="0" err="1"/>
              <a:t>Wann</a:t>
            </a:r>
            <a:r>
              <a:rPr lang="en-US" sz="1600" dirty="0"/>
              <a:t>?</a:t>
            </a:r>
            <a:r>
              <a:rPr lang="ru-RU" sz="1600" dirty="0"/>
              <a:t>- когда?</a:t>
            </a:r>
            <a:endParaRPr lang="en-US" sz="1600" dirty="0"/>
          </a:p>
          <a:p>
            <a:endParaRPr lang="en-US" sz="1600" dirty="0"/>
          </a:p>
          <a:p>
            <a:endParaRPr lang="en-US" dirty="0"/>
          </a:p>
          <a:p>
            <a:pPr marL="400050" indent="-400050">
              <a:buAutoNum type="romanUcPeriod"/>
            </a:pPr>
            <a:endParaRPr lang="ru-RU" dirty="0"/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515E9B6-7BFE-8ED4-9E3D-28BA22FC9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019" y="1739671"/>
            <a:ext cx="3245844" cy="146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1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2339752" y="833123"/>
            <a:ext cx="44644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ru-RU" sz="2400" b="1" dirty="0"/>
              <a:t>Порядок слов в </a:t>
            </a:r>
            <a:r>
              <a:rPr lang="ru-RU" sz="2400" b="1" i="1" dirty="0"/>
              <a:t>специальном </a:t>
            </a:r>
            <a:r>
              <a:rPr lang="ru-RU" sz="2400" b="1" dirty="0"/>
              <a:t>вопросительном предложении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0F203D-15DF-C6D1-0113-E7E1DA94BF1F}"/>
              </a:ext>
            </a:extLst>
          </p:cNvPr>
          <p:cNvSpPr txBox="1"/>
          <p:nvPr/>
        </p:nvSpPr>
        <p:spPr>
          <a:xfrm>
            <a:off x="850605" y="2530549"/>
            <a:ext cx="323332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Woher</a:t>
            </a:r>
            <a:r>
              <a:rPr lang="de-DE" sz="2000" dirty="0">
                <a:solidFill>
                  <a:srgbClr val="C00000"/>
                </a:solidFill>
              </a:rPr>
              <a:t>        kommst </a:t>
            </a:r>
            <a:r>
              <a:rPr lang="de-DE" sz="2000" dirty="0">
                <a:solidFill>
                  <a:srgbClr val="00B050"/>
                </a:solidFill>
              </a:rPr>
              <a:t>du</a:t>
            </a:r>
            <a:r>
              <a:rPr lang="de-DE" sz="2000" dirty="0"/>
              <a:t>?</a:t>
            </a:r>
          </a:p>
          <a:p>
            <a:endParaRPr lang="de-DE" sz="2000" dirty="0"/>
          </a:p>
          <a:p>
            <a:r>
              <a:rPr lang="de-DE" sz="2000" dirty="0"/>
              <a:t>Wo         </a:t>
            </a:r>
            <a:r>
              <a:rPr lang="de-DE" sz="2000" dirty="0">
                <a:solidFill>
                  <a:srgbClr val="C00000"/>
                </a:solidFill>
              </a:rPr>
              <a:t>liegt</a:t>
            </a:r>
            <a:r>
              <a:rPr lang="de-DE" sz="2000" dirty="0"/>
              <a:t> </a:t>
            </a:r>
            <a:r>
              <a:rPr lang="de-DE" sz="2000" dirty="0">
                <a:solidFill>
                  <a:srgbClr val="00B050"/>
                </a:solidFill>
              </a:rPr>
              <a:t>dein Lehrbuch</a:t>
            </a:r>
            <a:r>
              <a:rPr lang="de-DE" sz="2000" dirty="0"/>
              <a:t>?</a:t>
            </a:r>
            <a:endParaRPr lang="ru-RU" sz="2000" dirty="0"/>
          </a:p>
        </p:txBody>
      </p:sp>
      <p:sp>
        <p:nvSpPr>
          <p:cNvPr id="13" name="Кольцо 12">
            <a:extLst>
              <a:ext uri="{FF2B5EF4-FFF2-40B4-BE49-F238E27FC236}">
                <a16:creationId xmlns:a16="http://schemas.microsoft.com/office/drawing/2014/main" id="{1FF89A69-A811-3E76-8984-0BC911E971CA}"/>
              </a:ext>
            </a:extLst>
          </p:cNvPr>
          <p:cNvSpPr/>
          <p:nvPr/>
        </p:nvSpPr>
        <p:spPr>
          <a:xfrm>
            <a:off x="611560" y="2446974"/>
            <a:ext cx="1368152" cy="556824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Кольцо 13">
            <a:extLst>
              <a:ext uri="{FF2B5EF4-FFF2-40B4-BE49-F238E27FC236}">
                <a16:creationId xmlns:a16="http://schemas.microsoft.com/office/drawing/2014/main" id="{CCEAEF09-CCB4-CB58-76EF-15ADAF05A9C4}"/>
              </a:ext>
            </a:extLst>
          </p:cNvPr>
          <p:cNvSpPr/>
          <p:nvPr/>
        </p:nvSpPr>
        <p:spPr>
          <a:xfrm>
            <a:off x="493498" y="3045292"/>
            <a:ext cx="1080120" cy="641896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14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395536" y="807239"/>
            <a:ext cx="820891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r>
              <a:rPr lang="en-US" sz="2000" b="1" dirty="0" err="1"/>
              <a:t>Macht</a:t>
            </a:r>
            <a:r>
              <a:rPr lang="en-US" sz="2000" b="1" dirty="0"/>
              <a:t> Ja-</a:t>
            </a:r>
            <a:r>
              <a:rPr lang="en-US" sz="2000" b="1" dirty="0" err="1"/>
              <a:t>Nein</a:t>
            </a:r>
            <a:r>
              <a:rPr lang="en-US" sz="2000" b="1" dirty="0"/>
              <a:t> </a:t>
            </a:r>
            <a:r>
              <a:rPr lang="en-US" sz="2000" b="1" dirty="0" err="1"/>
              <a:t>Fragen</a:t>
            </a:r>
            <a:r>
              <a:rPr lang="en-US" sz="2000" b="1" dirty="0"/>
              <a:t>!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Die Kinder </a:t>
            </a:r>
            <a:r>
              <a:rPr lang="en-US" dirty="0" err="1"/>
              <a:t>wollen</a:t>
            </a:r>
            <a:r>
              <a:rPr lang="en-US" dirty="0"/>
              <a:t> </a:t>
            </a:r>
            <a:r>
              <a:rPr lang="en-US" dirty="0" err="1"/>
              <a:t>schlafen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3B8AFF"/>
                </a:solidFill>
              </a:rPr>
              <a:t>Wollen</a:t>
            </a:r>
            <a:r>
              <a:rPr lang="en-US" dirty="0">
                <a:solidFill>
                  <a:srgbClr val="3B8AFF"/>
                </a:solidFill>
              </a:rPr>
              <a:t> die Kinder </a:t>
            </a:r>
            <a:r>
              <a:rPr lang="en-US" dirty="0" err="1">
                <a:solidFill>
                  <a:srgbClr val="3B8AFF"/>
                </a:solidFill>
              </a:rPr>
              <a:t>schlafen</a:t>
            </a:r>
            <a:r>
              <a:rPr lang="en-US" dirty="0">
                <a:solidFill>
                  <a:srgbClr val="3B8AFF"/>
                </a:solidFill>
              </a:rPr>
              <a:t>?</a:t>
            </a:r>
          </a:p>
          <a:p>
            <a:r>
              <a:rPr lang="en-US" dirty="0"/>
              <a:t>2. Lisa </a:t>
            </a:r>
            <a:r>
              <a:rPr lang="en-US" dirty="0" err="1"/>
              <a:t>kann</a:t>
            </a:r>
            <a:r>
              <a:rPr lang="en-US" dirty="0"/>
              <a:t> </a:t>
            </a:r>
            <a:r>
              <a:rPr lang="en-US" dirty="0" err="1"/>
              <a:t>schwimmen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3B8AFF"/>
                </a:solidFill>
              </a:rPr>
              <a:t>Kann</a:t>
            </a:r>
            <a:r>
              <a:rPr lang="en-US" dirty="0">
                <a:solidFill>
                  <a:srgbClr val="3B8AFF"/>
                </a:solidFill>
              </a:rPr>
              <a:t> Lisa </a:t>
            </a:r>
            <a:r>
              <a:rPr lang="en-US" dirty="0" err="1">
                <a:solidFill>
                  <a:srgbClr val="3B8AFF"/>
                </a:solidFill>
              </a:rPr>
              <a:t>schwimmen</a:t>
            </a:r>
            <a:r>
              <a:rPr lang="en-US" dirty="0">
                <a:solidFill>
                  <a:srgbClr val="3B8AFF"/>
                </a:solidFill>
              </a:rPr>
              <a:t>?</a:t>
            </a:r>
          </a:p>
          <a:p>
            <a:r>
              <a:rPr lang="en-US" dirty="0"/>
              <a:t>3.Du h</a:t>
            </a:r>
            <a:r>
              <a:rPr lang="de-DE" dirty="0"/>
              <a:t>ö</a:t>
            </a:r>
            <a:r>
              <a:rPr lang="en-US" dirty="0" err="1"/>
              <a:t>rst</a:t>
            </a:r>
            <a:r>
              <a:rPr lang="en-US" dirty="0"/>
              <a:t> </a:t>
            </a:r>
            <a:r>
              <a:rPr lang="en-US" dirty="0" err="1"/>
              <a:t>Musik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3B8AFF"/>
                </a:solidFill>
              </a:rPr>
              <a:t>Hörst</a:t>
            </a:r>
            <a:r>
              <a:rPr lang="en-US" dirty="0">
                <a:solidFill>
                  <a:srgbClr val="3B8AFF"/>
                </a:solidFill>
              </a:rPr>
              <a:t> du </a:t>
            </a:r>
            <a:r>
              <a:rPr lang="en-US" dirty="0" err="1">
                <a:solidFill>
                  <a:srgbClr val="3B8AFF"/>
                </a:solidFill>
              </a:rPr>
              <a:t>Musik</a:t>
            </a:r>
            <a:r>
              <a:rPr lang="en-US" dirty="0">
                <a:solidFill>
                  <a:srgbClr val="3B8AFF"/>
                </a:solidFill>
              </a:rPr>
              <a:t>?</a:t>
            </a:r>
          </a:p>
          <a:p>
            <a:r>
              <a:rPr lang="en-US" dirty="0"/>
              <a:t>4. Das Auto </a:t>
            </a:r>
            <a:r>
              <a:rPr lang="en-US" dirty="0" err="1"/>
              <a:t>fährt</a:t>
            </a:r>
            <a:r>
              <a:rPr lang="en-US" dirty="0"/>
              <a:t> schnell.</a:t>
            </a:r>
          </a:p>
          <a:p>
            <a:r>
              <a:rPr lang="en-US" dirty="0" err="1">
                <a:solidFill>
                  <a:srgbClr val="3B8AFF"/>
                </a:solidFill>
              </a:rPr>
              <a:t>Fährt</a:t>
            </a:r>
            <a:r>
              <a:rPr lang="en-US" dirty="0">
                <a:solidFill>
                  <a:srgbClr val="3B8AFF"/>
                </a:solidFill>
              </a:rPr>
              <a:t> das Auto schnell?</a:t>
            </a:r>
          </a:p>
          <a:p>
            <a:r>
              <a:rPr lang="en-US" dirty="0"/>
              <a:t>5. Die Schüler </a:t>
            </a:r>
            <a:r>
              <a:rPr lang="en-US" dirty="0" err="1"/>
              <a:t>haben</a:t>
            </a:r>
            <a:r>
              <a:rPr lang="en-US" dirty="0"/>
              <a:t> </a:t>
            </a:r>
            <a:r>
              <a:rPr lang="en-US" dirty="0" err="1"/>
              <a:t>heute</a:t>
            </a:r>
            <a:r>
              <a:rPr lang="en-US" dirty="0"/>
              <a:t> 6 </a:t>
            </a:r>
            <a:r>
              <a:rPr lang="en-US" dirty="0" err="1"/>
              <a:t>Stunden</a:t>
            </a:r>
            <a:r>
              <a:rPr lang="en-US" dirty="0"/>
              <a:t>.</a:t>
            </a:r>
          </a:p>
          <a:p>
            <a:r>
              <a:rPr lang="en-US" dirty="0" err="1">
                <a:solidFill>
                  <a:srgbClr val="3B8AFF"/>
                </a:solidFill>
              </a:rPr>
              <a:t>Haben</a:t>
            </a:r>
            <a:r>
              <a:rPr lang="en-US" dirty="0">
                <a:solidFill>
                  <a:srgbClr val="3B8AFF"/>
                </a:solidFill>
              </a:rPr>
              <a:t> die Kinder </a:t>
            </a:r>
            <a:r>
              <a:rPr lang="en-US" dirty="0" err="1">
                <a:solidFill>
                  <a:srgbClr val="3B8AFF"/>
                </a:solidFill>
              </a:rPr>
              <a:t>heute</a:t>
            </a:r>
            <a:r>
              <a:rPr lang="en-US" dirty="0">
                <a:solidFill>
                  <a:srgbClr val="3B8AFF"/>
                </a:solidFill>
              </a:rPr>
              <a:t> 6 </a:t>
            </a:r>
            <a:r>
              <a:rPr lang="en-US" dirty="0" err="1">
                <a:solidFill>
                  <a:srgbClr val="3B8AFF"/>
                </a:solidFill>
              </a:rPr>
              <a:t>Stunden</a:t>
            </a:r>
            <a:r>
              <a:rPr lang="en-US" dirty="0">
                <a:solidFill>
                  <a:srgbClr val="3B8AFF"/>
                </a:solidFill>
              </a:rPr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98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323528" y="839792"/>
            <a:ext cx="54726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Ordnet</a:t>
            </a:r>
            <a:r>
              <a:rPr lang="en-US" sz="2000" b="1" dirty="0"/>
              <a:t> </a:t>
            </a:r>
            <a:r>
              <a:rPr lang="en-US" sz="2000" b="1" dirty="0" err="1"/>
              <a:t>zu</a:t>
            </a:r>
            <a:r>
              <a:rPr lang="en-US" sz="2000" b="1" dirty="0"/>
              <a:t>!</a:t>
            </a:r>
          </a:p>
          <a:p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Wer</a:t>
            </a:r>
            <a:r>
              <a:rPr lang="en-US" sz="2000" dirty="0"/>
              <a:t>                          </a:t>
            </a:r>
            <a:r>
              <a:rPr lang="ru-RU" sz="2000" dirty="0"/>
              <a:t> </a:t>
            </a:r>
            <a:r>
              <a:rPr lang="en-US" sz="2000" dirty="0"/>
              <a:t>a.</a:t>
            </a:r>
            <a:r>
              <a:rPr lang="ru-RU" sz="2000" dirty="0"/>
              <a:t> почему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Was</a:t>
            </a:r>
            <a:r>
              <a:rPr lang="ru-RU" sz="2000" dirty="0"/>
              <a:t>                           </a:t>
            </a:r>
            <a:r>
              <a:rPr lang="de-DE" sz="2000" dirty="0"/>
              <a:t>b.</a:t>
            </a:r>
            <a:r>
              <a:rPr lang="ru-RU" sz="2000" dirty="0"/>
              <a:t> сколько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Wohin</a:t>
            </a:r>
            <a:r>
              <a:rPr lang="en-US" sz="2000" dirty="0"/>
              <a:t>                     </a:t>
            </a:r>
            <a:r>
              <a:rPr lang="ru-RU" sz="2000" dirty="0"/>
              <a:t>  </a:t>
            </a:r>
            <a:r>
              <a:rPr lang="en-US" sz="2000" dirty="0"/>
              <a:t>c.</a:t>
            </a:r>
            <a:r>
              <a:rPr lang="ru-RU" sz="2000" dirty="0"/>
              <a:t> где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Warum</a:t>
            </a:r>
            <a:r>
              <a:rPr lang="en-US" sz="2000" dirty="0"/>
              <a:t>                    </a:t>
            </a:r>
            <a:r>
              <a:rPr lang="ru-RU" sz="2000" dirty="0"/>
              <a:t>  </a:t>
            </a:r>
            <a:r>
              <a:rPr lang="en-US" sz="2000" dirty="0"/>
              <a:t>d.</a:t>
            </a:r>
            <a:r>
              <a:rPr lang="ru-RU" sz="2000" dirty="0"/>
              <a:t> как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Wie                          </a:t>
            </a:r>
            <a:r>
              <a:rPr lang="ru-RU" sz="2000" dirty="0"/>
              <a:t> </a:t>
            </a:r>
            <a:r>
              <a:rPr lang="en-US" sz="2000" dirty="0"/>
              <a:t> e.</a:t>
            </a:r>
            <a:r>
              <a:rPr lang="ru-RU" sz="2000" dirty="0"/>
              <a:t> что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Wann</a:t>
            </a:r>
            <a:r>
              <a:rPr lang="en-US" sz="2000" dirty="0"/>
              <a:t>                        </a:t>
            </a:r>
            <a:r>
              <a:rPr lang="ru-RU" sz="2000" dirty="0"/>
              <a:t> </a:t>
            </a:r>
            <a:r>
              <a:rPr lang="en-US" sz="2000" dirty="0"/>
              <a:t>f.</a:t>
            </a:r>
            <a:r>
              <a:rPr lang="ru-RU" sz="2000" dirty="0"/>
              <a:t> кто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 err="1"/>
              <a:t>Woher</a:t>
            </a:r>
            <a:r>
              <a:rPr lang="en-US" sz="2000" dirty="0"/>
              <a:t>                      </a:t>
            </a:r>
            <a:r>
              <a:rPr lang="ru-RU" sz="2000" dirty="0"/>
              <a:t> </a:t>
            </a:r>
            <a:r>
              <a:rPr lang="en-US" sz="2000" dirty="0"/>
              <a:t>g.</a:t>
            </a:r>
            <a:r>
              <a:rPr lang="ru-RU" sz="2000" dirty="0"/>
              <a:t> куда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Wo                            </a:t>
            </a:r>
            <a:r>
              <a:rPr lang="ru-RU" sz="2000" dirty="0"/>
              <a:t> </a:t>
            </a:r>
            <a:r>
              <a:rPr lang="en-US" sz="2000" dirty="0"/>
              <a:t>h.</a:t>
            </a:r>
            <a:r>
              <a:rPr lang="ru-RU" sz="2000" dirty="0"/>
              <a:t> как</a:t>
            </a: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Wie </a:t>
            </a:r>
            <a:r>
              <a:rPr lang="en-US" sz="2000" dirty="0" err="1"/>
              <a:t>viel</a:t>
            </a:r>
            <a:r>
              <a:rPr lang="en-US" sz="2000" dirty="0"/>
              <a:t>                    </a:t>
            </a:r>
            <a:r>
              <a:rPr lang="ru-RU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.</a:t>
            </a:r>
            <a:r>
              <a:rPr lang="ru-RU" sz="2000" dirty="0"/>
              <a:t> откуда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633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-9236"/>
            <a:ext cx="9145448" cy="708778"/>
            <a:chOff x="0" y="-9236"/>
            <a:chExt cx="9145448" cy="708778"/>
          </a:xfrm>
        </p:grpSpPr>
        <p:sp>
          <p:nvSpPr>
            <p:cNvPr id="4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691680" y="5882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Narrow" panose="020B0606020202030204" pitchFamily="34" charset="0"/>
              </a:rPr>
              <a:t>Санкт-Петербургская академия постдипломного педагогического образования</a:t>
            </a:r>
          </a:p>
        </p:txBody>
      </p:sp>
      <p:pic>
        <p:nvPicPr>
          <p:cNvPr id="7" name="Picture 2" descr="K:\АКАДЕМИЯ_ЯНВАРЬ_2017\АКАДЕМИЯ_file\logo_appo-0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2" y="293854"/>
            <a:ext cx="579572" cy="322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 rot="10800000">
            <a:off x="-9236" y="4707034"/>
            <a:ext cx="9145448" cy="436465"/>
            <a:chOff x="0" y="-9236"/>
            <a:chExt cx="9145448" cy="708778"/>
          </a:xfrm>
        </p:grpSpPr>
        <p:sp>
          <p:nvSpPr>
            <p:cNvPr id="10" name="Пятиугольник 2"/>
            <p:cNvSpPr/>
            <p:nvPr/>
          </p:nvSpPr>
          <p:spPr>
            <a:xfrm rot="10800000">
              <a:off x="0" y="-9236"/>
              <a:ext cx="9144000" cy="411510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ятиугольник 2"/>
            <p:cNvSpPr/>
            <p:nvPr/>
          </p:nvSpPr>
          <p:spPr>
            <a:xfrm rot="10800000">
              <a:off x="1268868" y="395728"/>
              <a:ext cx="7876580" cy="303814"/>
            </a:xfrm>
            <a:custGeom>
              <a:avLst/>
              <a:gdLst>
                <a:gd name="connsiteX0" fmla="*/ 0 w 7451888"/>
                <a:gd name="connsiteY0" fmla="*/ 0 h 936104"/>
                <a:gd name="connsiteX1" fmla="*/ 6337288 w 7451888"/>
                <a:gd name="connsiteY1" fmla="*/ 0 h 936104"/>
                <a:gd name="connsiteX2" fmla="*/ 7451888 w 7451888"/>
                <a:gd name="connsiteY2" fmla="*/ 468052 h 936104"/>
                <a:gd name="connsiteX3" fmla="*/ 6337288 w 7451888"/>
                <a:gd name="connsiteY3" fmla="*/ 936104 h 936104"/>
                <a:gd name="connsiteX4" fmla="*/ 0 w 7451888"/>
                <a:gd name="connsiteY4" fmla="*/ 936104 h 936104"/>
                <a:gd name="connsiteX5" fmla="*/ 0 w 7451888"/>
                <a:gd name="connsiteY5" fmla="*/ 0 h 936104"/>
                <a:gd name="connsiteX0" fmla="*/ 0 w 7464124"/>
                <a:gd name="connsiteY0" fmla="*/ 0 h 936104"/>
                <a:gd name="connsiteX1" fmla="*/ 63372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451888 w 7464124"/>
                <a:gd name="connsiteY2" fmla="*/ 468052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  <a:gd name="connsiteX0" fmla="*/ 0 w 7464124"/>
                <a:gd name="connsiteY0" fmla="*/ 0 h 936104"/>
                <a:gd name="connsiteX1" fmla="*/ 6743688 w 7464124"/>
                <a:gd name="connsiteY1" fmla="*/ 0 h 936104"/>
                <a:gd name="connsiteX2" fmla="*/ 7230215 w 7464124"/>
                <a:gd name="connsiteY2" fmla="*/ 625070 h 936104"/>
                <a:gd name="connsiteX3" fmla="*/ 7464124 w 7464124"/>
                <a:gd name="connsiteY3" fmla="*/ 926867 h 936104"/>
                <a:gd name="connsiteX4" fmla="*/ 0 w 7464124"/>
                <a:gd name="connsiteY4" fmla="*/ 936104 h 936104"/>
                <a:gd name="connsiteX5" fmla="*/ 0 w 7464124"/>
                <a:gd name="connsiteY5" fmla="*/ 0 h 9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64124" h="936104">
                  <a:moveTo>
                    <a:pt x="0" y="0"/>
                  </a:moveTo>
                  <a:lnTo>
                    <a:pt x="6743688" y="0"/>
                  </a:lnTo>
                  <a:lnTo>
                    <a:pt x="7230215" y="625070"/>
                  </a:lnTo>
                  <a:lnTo>
                    <a:pt x="7464124" y="926867"/>
                  </a:lnTo>
                  <a:lnTo>
                    <a:pt x="0" y="93610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D588B">
                    <a:lumMod val="88000"/>
                  </a:srgbClr>
                </a:gs>
                <a:gs pos="46000">
                  <a:srgbClr val="4F83C1"/>
                </a:gs>
                <a:gs pos="98000">
                  <a:srgbClr val="6796CF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711F2F4-E16F-5D37-7B0C-8EA05986702D}"/>
              </a:ext>
            </a:extLst>
          </p:cNvPr>
          <p:cNvSpPr txBox="1"/>
          <p:nvPr/>
        </p:nvSpPr>
        <p:spPr>
          <a:xfrm>
            <a:off x="1619672" y="807239"/>
            <a:ext cx="4248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F261A80-6BBF-75F5-37F0-6CBB42D95552}"/>
              </a:ext>
            </a:extLst>
          </p:cNvPr>
          <p:cNvSpPr txBox="1"/>
          <p:nvPr/>
        </p:nvSpPr>
        <p:spPr>
          <a:xfrm>
            <a:off x="3347864" y="807239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Prüft deine Antworten!</a:t>
            </a:r>
            <a:endParaRPr lang="ru-RU" b="1" dirty="0"/>
          </a:p>
          <a:p>
            <a:endParaRPr lang="de-DE" b="1" dirty="0"/>
          </a:p>
          <a:p>
            <a:r>
              <a:rPr lang="de-DE" dirty="0"/>
              <a:t>Wer? –</a:t>
            </a:r>
            <a:r>
              <a:rPr lang="ru-RU" dirty="0"/>
              <a:t> кто?</a:t>
            </a:r>
            <a:endParaRPr lang="de-DE" dirty="0"/>
          </a:p>
          <a:p>
            <a:r>
              <a:rPr lang="de-DE" dirty="0"/>
              <a:t>Was?-</a:t>
            </a:r>
            <a:r>
              <a:rPr lang="ru-RU" dirty="0"/>
              <a:t> что?</a:t>
            </a:r>
            <a:endParaRPr lang="de-DE" dirty="0"/>
          </a:p>
          <a:p>
            <a:r>
              <a:rPr lang="de-DE" dirty="0"/>
              <a:t>Wohin?-</a:t>
            </a:r>
            <a:r>
              <a:rPr lang="ru-RU" dirty="0"/>
              <a:t> Куда?</a:t>
            </a:r>
            <a:endParaRPr lang="de-DE" dirty="0"/>
          </a:p>
          <a:p>
            <a:r>
              <a:rPr lang="de-DE" dirty="0"/>
              <a:t>Warum?-</a:t>
            </a:r>
            <a:r>
              <a:rPr lang="ru-RU" dirty="0"/>
              <a:t> Почему?</a:t>
            </a:r>
            <a:endParaRPr lang="de-DE" dirty="0"/>
          </a:p>
          <a:p>
            <a:r>
              <a:rPr lang="de-DE" dirty="0"/>
              <a:t>Wie?-</a:t>
            </a:r>
            <a:r>
              <a:rPr lang="ru-RU" dirty="0"/>
              <a:t> Как? </a:t>
            </a:r>
            <a:endParaRPr lang="de-DE" dirty="0"/>
          </a:p>
          <a:p>
            <a:r>
              <a:rPr lang="de-DE" dirty="0"/>
              <a:t>Wann?-</a:t>
            </a:r>
            <a:r>
              <a:rPr lang="ru-RU" dirty="0"/>
              <a:t> Когда? </a:t>
            </a:r>
            <a:endParaRPr lang="de-DE" dirty="0"/>
          </a:p>
          <a:p>
            <a:r>
              <a:rPr lang="de-DE" dirty="0"/>
              <a:t>Woher?-</a:t>
            </a:r>
            <a:r>
              <a:rPr lang="ru-RU" dirty="0"/>
              <a:t> Откуда? </a:t>
            </a:r>
            <a:endParaRPr lang="de-DE" dirty="0"/>
          </a:p>
          <a:p>
            <a:r>
              <a:rPr lang="de-DE" dirty="0"/>
              <a:t>Wo?- </a:t>
            </a:r>
            <a:r>
              <a:rPr lang="ru-RU" dirty="0"/>
              <a:t>Где?</a:t>
            </a:r>
            <a:endParaRPr lang="de-DE" dirty="0"/>
          </a:p>
          <a:p>
            <a:r>
              <a:rPr lang="de-DE" dirty="0"/>
              <a:t>Wie viel?- </a:t>
            </a:r>
            <a:r>
              <a:rPr lang="ru-RU" dirty="0"/>
              <a:t>Сколько?</a:t>
            </a:r>
            <a:endParaRPr lang="de-DE" dirty="0"/>
          </a:p>
          <a:p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6CFF531E-550D-41A5-E128-400D35E8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84" y="1937549"/>
            <a:ext cx="173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16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6"/>
    </mc:Choice>
    <mc:Fallback xmlns="">
      <p:transition spd="slow" advTm="4336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8075</TotalTime>
  <Words>1074</Words>
  <Application>Microsoft Macintosh PowerPoint</Application>
  <PresentationFormat>Экран (16:9)</PresentationFormat>
  <Paragraphs>189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Arial Narrow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Irina Knyazeva</dc:creator>
  <cp:lastModifiedBy>Microsoft Office User</cp:lastModifiedBy>
  <cp:revision>132</cp:revision>
  <dcterms:created xsi:type="dcterms:W3CDTF">2020-07-08T13:10:34Z</dcterms:created>
  <dcterms:modified xsi:type="dcterms:W3CDTF">2022-11-26T19:27:26Z</dcterms:modified>
</cp:coreProperties>
</file>