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70" r:id="rId2"/>
    <p:sldId id="291" r:id="rId3"/>
    <p:sldId id="257" r:id="rId4"/>
    <p:sldId id="289" r:id="rId5"/>
    <p:sldId id="287" r:id="rId6"/>
    <p:sldId id="262" r:id="rId7"/>
    <p:sldId id="264" r:id="rId8"/>
    <p:sldId id="290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B6FDD-6205-4A2C-B990-16BC38C7CF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3231ED-C5EA-4A0F-BF6A-06037003ED4D}">
      <dgm:prSet phldrT="[Текст]"/>
      <dgm:spPr/>
      <dgm:t>
        <a:bodyPr/>
        <a:lstStyle/>
        <a:p>
          <a:r>
            <a:rPr lang="ru-RU" altLang="ru-RU" dirty="0">
              <a:solidFill>
                <a:schemeClr val="bg1"/>
              </a:solidFill>
              <a:latin typeface="Arial Black" panose="020B0A04020102020204" pitchFamily="34" charset="0"/>
            </a:rPr>
            <a:t>использование в контексте занятий с различной тематической направленностью по всем образовательным областям</a:t>
          </a:r>
          <a:endParaRPr lang="ru-R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89BD0BCD-8197-46E2-BE94-875AF91EDCBF}" type="parTrans" cxnId="{561D4905-D2D6-441D-A76E-AC1BFEA86982}">
      <dgm:prSet/>
      <dgm:spPr/>
      <dgm:t>
        <a:bodyPr/>
        <a:lstStyle/>
        <a:p>
          <a:endParaRPr lang="ru-RU"/>
        </a:p>
      </dgm:t>
    </dgm:pt>
    <dgm:pt modelId="{2A35F837-07A5-4D5C-AFD3-1733032BEA65}" type="sibTrans" cxnId="{561D4905-D2D6-441D-A76E-AC1BFEA86982}">
      <dgm:prSet/>
      <dgm:spPr/>
      <dgm:t>
        <a:bodyPr/>
        <a:lstStyle/>
        <a:p>
          <a:endParaRPr lang="ru-RU"/>
        </a:p>
      </dgm:t>
    </dgm:pt>
    <dgm:pt modelId="{3F2AC4FB-F973-4619-AA70-53F4E015469D}">
      <dgm:prSet phldrT="[Текст]"/>
      <dgm:spPr/>
      <dgm:t>
        <a:bodyPr/>
        <a:lstStyle/>
        <a:p>
          <a:pPr algn="ctr"/>
          <a:r>
            <a:rPr lang="ru-RU" altLang="ru-RU" b="1" dirty="0">
              <a:solidFill>
                <a:schemeClr val="bg1"/>
              </a:solidFill>
              <a:latin typeface="Arial Black" panose="020B0A04020102020204" pitchFamily="34" charset="0"/>
            </a:rPr>
            <a:t>дидактический материал при изучении букв, цифр, геометрических фигур, свойств различных материалов, способов их соединения, при создании творческих проектов</a:t>
          </a:r>
          <a:endParaRPr lang="ru-RU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0969F70E-E96F-478A-93D1-057205402FD3}" type="parTrans" cxnId="{7287B612-0B7D-4CCD-9085-8AAAF9F1F64F}">
      <dgm:prSet/>
      <dgm:spPr/>
      <dgm:t>
        <a:bodyPr/>
        <a:lstStyle/>
        <a:p>
          <a:endParaRPr lang="ru-RU"/>
        </a:p>
      </dgm:t>
    </dgm:pt>
    <dgm:pt modelId="{B6206144-D4C1-48C6-8E3E-E6FF47710A57}" type="sibTrans" cxnId="{7287B612-0B7D-4CCD-9085-8AAAF9F1F64F}">
      <dgm:prSet/>
      <dgm:spPr/>
      <dgm:t>
        <a:bodyPr/>
        <a:lstStyle/>
        <a:p>
          <a:endParaRPr lang="ru-RU"/>
        </a:p>
      </dgm:t>
    </dgm:pt>
    <dgm:pt modelId="{25598FAE-2BDF-423F-B5DB-1D19542C8A0B}">
      <dgm:prSet phldrT="[Текст]"/>
      <dgm:spPr/>
      <dgm:t>
        <a:bodyPr/>
        <a:lstStyle/>
        <a:p>
          <a:r>
            <a:rPr lang="ru-RU" b="0" dirty="0">
              <a:solidFill>
                <a:schemeClr val="bg1"/>
              </a:solidFill>
              <a:latin typeface="Arial Black" panose="020B0A04020102020204" pitchFamily="34" charset="0"/>
            </a:rPr>
            <a:t>не требуют значительных затрат и мест хранения, просты и доступны в использовании, экологичны</a:t>
          </a:r>
        </a:p>
      </dgm:t>
    </dgm:pt>
    <dgm:pt modelId="{581AA263-BEF9-4DFF-BC38-F6277736C008}" type="parTrans" cxnId="{7DDC3011-C1C2-4EF8-95AF-6C290DE79645}">
      <dgm:prSet/>
      <dgm:spPr/>
      <dgm:t>
        <a:bodyPr/>
        <a:lstStyle/>
        <a:p>
          <a:endParaRPr lang="ru-RU"/>
        </a:p>
      </dgm:t>
    </dgm:pt>
    <dgm:pt modelId="{EA09C8A4-AF0B-4A20-831B-942906838B4E}" type="sibTrans" cxnId="{7DDC3011-C1C2-4EF8-95AF-6C290DE79645}">
      <dgm:prSet/>
      <dgm:spPr/>
      <dgm:t>
        <a:bodyPr/>
        <a:lstStyle/>
        <a:p>
          <a:endParaRPr lang="ru-RU"/>
        </a:p>
      </dgm:t>
    </dgm:pt>
    <dgm:pt modelId="{8F343BD2-8DFA-40DB-ABA3-4696BAB971A1}">
      <dgm:prSet phldrT="[Текст]"/>
      <dgm:spPr/>
      <dgm:t>
        <a:bodyPr/>
        <a:lstStyle/>
        <a:p>
          <a:r>
            <a:rPr lang="ru-RU" altLang="ru-RU" b="1" dirty="0">
              <a:solidFill>
                <a:schemeClr val="bg1"/>
              </a:solidFill>
              <a:latin typeface="Arial Black" panose="020B0A04020102020204" pitchFamily="34" charset="0"/>
            </a:rPr>
            <a:t>возможность использования в работе с детьми разного возраста и с разными навыками, в том числе с ограниченными возможностями здоровья</a:t>
          </a:r>
          <a:r>
            <a:rPr lang="ru-RU" altLang="ru-RU" dirty="0">
              <a:solidFill>
                <a:schemeClr val="bg1"/>
              </a:solidFill>
              <a:latin typeface="Arial Black" panose="020B0A04020102020204" pitchFamily="34" charset="0"/>
            </a:rPr>
            <a:t>;</a:t>
          </a:r>
          <a:endParaRPr lang="ru-RU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DE1B467E-D96E-4681-9E64-DBE093478586}" type="parTrans" cxnId="{57661113-1887-40AF-9145-AA79722DE465}">
      <dgm:prSet/>
      <dgm:spPr/>
      <dgm:t>
        <a:bodyPr/>
        <a:lstStyle/>
        <a:p>
          <a:endParaRPr lang="ru-RU"/>
        </a:p>
      </dgm:t>
    </dgm:pt>
    <dgm:pt modelId="{74C52C6B-04C5-4A87-9448-85A1C59A2CA8}" type="sibTrans" cxnId="{57661113-1887-40AF-9145-AA79722DE465}">
      <dgm:prSet/>
      <dgm:spPr/>
      <dgm:t>
        <a:bodyPr/>
        <a:lstStyle/>
        <a:p>
          <a:endParaRPr lang="ru-RU"/>
        </a:p>
      </dgm:t>
    </dgm:pt>
    <dgm:pt modelId="{639795E6-D1C6-4BAC-98E0-8568F2F27171}">
      <dgm:prSet/>
      <dgm:spPr/>
      <dgm:t>
        <a:bodyPr/>
        <a:lstStyle/>
        <a:p>
          <a:r>
            <a:rPr lang="ru-RU" altLang="ru-RU" b="1" dirty="0">
              <a:solidFill>
                <a:schemeClr val="bg1"/>
              </a:solidFill>
              <a:latin typeface="Arial Black" panose="020B0A04020102020204" pitchFamily="34" charset="0"/>
            </a:rPr>
            <a:t>материал для исследовательской, экспериментальной, дизайнерской и проектной деятельности.</a:t>
          </a:r>
        </a:p>
      </dgm:t>
    </dgm:pt>
    <dgm:pt modelId="{630C2903-363C-4C68-BDEB-5D7D2F8CF408}" type="parTrans" cxnId="{CF57742B-FCA3-44C1-AE1C-870FE4F44C90}">
      <dgm:prSet/>
      <dgm:spPr/>
      <dgm:t>
        <a:bodyPr/>
        <a:lstStyle/>
        <a:p>
          <a:endParaRPr lang="ru-RU"/>
        </a:p>
      </dgm:t>
    </dgm:pt>
    <dgm:pt modelId="{6A83DBF6-366D-414B-A586-59378622F18C}" type="sibTrans" cxnId="{CF57742B-FCA3-44C1-AE1C-870FE4F44C90}">
      <dgm:prSet/>
      <dgm:spPr/>
      <dgm:t>
        <a:bodyPr/>
        <a:lstStyle/>
        <a:p>
          <a:endParaRPr lang="ru-RU"/>
        </a:p>
      </dgm:t>
    </dgm:pt>
    <dgm:pt modelId="{0B96DC87-740B-4AEC-AD90-DE6D9784AA1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Arial Black" panose="020B0A04020102020204" pitchFamily="34" charset="0"/>
            </a:rPr>
            <a:t>использование для проведения игр и конкурсов, открытых занятий, в свободной деятельности, в комплексной работе по </a:t>
          </a:r>
          <a:r>
            <a:rPr lang="ru-RU" b="1" dirty="0" err="1">
              <a:solidFill>
                <a:schemeClr val="bg1"/>
              </a:solidFill>
              <a:latin typeface="Arial Black" panose="020B0A04020102020204" pitchFamily="34" charset="0"/>
            </a:rPr>
            <a:t>здоровьесбережению</a:t>
          </a:r>
          <a:endParaRPr lang="ru-RU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F2993374-D64B-46D9-B463-E899FB69E099}" type="parTrans" cxnId="{FF87B1D4-E225-4C54-A88C-C579028CD2E1}">
      <dgm:prSet/>
      <dgm:spPr/>
      <dgm:t>
        <a:bodyPr/>
        <a:lstStyle/>
        <a:p>
          <a:endParaRPr lang="ru-RU"/>
        </a:p>
      </dgm:t>
    </dgm:pt>
    <dgm:pt modelId="{857EA756-3DF6-485D-B5C6-74EE8B74EF1D}" type="sibTrans" cxnId="{FF87B1D4-E225-4C54-A88C-C579028CD2E1}">
      <dgm:prSet/>
      <dgm:spPr/>
      <dgm:t>
        <a:bodyPr/>
        <a:lstStyle/>
        <a:p>
          <a:endParaRPr lang="ru-RU"/>
        </a:p>
      </dgm:t>
    </dgm:pt>
    <dgm:pt modelId="{B205A64A-D1FD-46E1-AAF2-F33450E6AB6D}" type="pres">
      <dgm:prSet presAssocID="{227B6FDD-6205-4A2C-B990-16BC38C7CFFA}" presName="diagram" presStyleCnt="0">
        <dgm:presLayoutVars>
          <dgm:dir/>
          <dgm:resizeHandles val="exact"/>
        </dgm:presLayoutVars>
      </dgm:prSet>
      <dgm:spPr/>
    </dgm:pt>
    <dgm:pt modelId="{70A6E4A6-57B5-455D-8C37-406931920A55}" type="pres">
      <dgm:prSet presAssocID="{493231ED-C5EA-4A0F-BF6A-06037003ED4D}" presName="node" presStyleLbl="node1" presStyleIdx="0" presStyleCnt="6" custScaleX="178592" custScaleY="81736" custLinFactNeighborX="-35" custLinFactNeighborY="-18714">
        <dgm:presLayoutVars>
          <dgm:bulletEnabled val="1"/>
        </dgm:presLayoutVars>
      </dgm:prSet>
      <dgm:spPr/>
    </dgm:pt>
    <dgm:pt modelId="{C7297485-3EB7-4AD5-B48D-3B7A0802F8FB}" type="pres">
      <dgm:prSet presAssocID="{2A35F837-07A5-4D5C-AFD3-1733032BEA65}" presName="sibTrans" presStyleCnt="0"/>
      <dgm:spPr/>
    </dgm:pt>
    <dgm:pt modelId="{BCDC6443-5DE2-4AF9-B58A-A6F991466013}" type="pres">
      <dgm:prSet presAssocID="{3F2AC4FB-F973-4619-AA70-53F4E015469D}" presName="node" presStyleLbl="node1" presStyleIdx="1" presStyleCnt="6" custScaleX="177707" custScaleY="110569" custLinFactX="-100000" custLinFactNeighborX="-103610" custLinFactNeighborY="96550">
        <dgm:presLayoutVars>
          <dgm:bulletEnabled val="1"/>
        </dgm:presLayoutVars>
      </dgm:prSet>
      <dgm:spPr/>
    </dgm:pt>
    <dgm:pt modelId="{87191BB2-A542-4613-898B-3C79DEACE3F6}" type="pres">
      <dgm:prSet presAssocID="{B6206144-D4C1-48C6-8E3E-E6FF47710A57}" presName="sibTrans" presStyleCnt="0"/>
      <dgm:spPr/>
    </dgm:pt>
    <dgm:pt modelId="{3FE450C7-BA53-4882-9A3C-AFE99CF1371E}" type="pres">
      <dgm:prSet presAssocID="{25598FAE-2BDF-423F-B5DB-1D19542C8A0B}" presName="node" presStyleLbl="node1" presStyleIdx="2" presStyleCnt="6" custScaleX="165373" custScaleY="83790" custLinFactX="69204" custLinFactY="-50114" custLinFactNeighborX="100000" custLinFactNeighborY="-100000">
        <dgm:presLayoutVars>
          <dgm:bulletEnabled val="1"/>
        </dgm:presLayoutVars>
      </dgm:prSet>
      <dgm:spPr/>
    </dgm:pt>
    <dgm:pt modelId="{3AD613E4-912A-4765-919C-C1F82F56EC11}" type="pres">
      <dgm:prSet presAssocID="{EA09C8A4-AF0B-4A20-831B-942906838B4E}" presName="sibTrans" presStyleCnt="0"/>
      <dgm:spPr/>
    </dgm:pt>
    <dgm:pt modelId="{E599BC96-23B5-46CF-866F-E56D88B5C0D1}" type="pres">
      <dgm:prSet presAssocID="{8F343BD2-8DFA-40DB-ABA3-4696BAB971A1}" presName="node" presStyleLbl="node1" presStyleIdx="3" presStyleCnt="6" custScaleX="163034" custScaleY="118091" custLinFactY="1469" custLinFactNeighborX="-6169" custLinFactNeighborY="100000">
        <dgm:presLayoutVars>
          <dgm:bulletEnabled val="1"/>
        </dgm:presLayoutVars>
      </dgm:prSet>
      <dgm:spPr/>
    </dgm:pt>
    <dgm:pt modelId="{158DB4FD-5C40-4273-AB6D-731EE37BA01D}" type="pres">
      <dgm:prSet presAssocID="{74C52C6B-04C5-4A87-9448-85A1C59A2CA8}" presName="sibTrans" presStyleCnt="0"/>
      <dgm:spPr/>
    </dgm:pt>
    <dgm:pt modelId="{E856A8B8-2406-47D8-B75E-04EAE925E42F}" type="pres">
      <dgm:prSet presAssocID="{639795E6-D1C6-4BAC-98E0-8568F2F27171}" presName="node" presStyleLbl="node1" presStyleIdx="4" presStyleCnt="6" custScaleX="176900" custScaleY="115366" custLinFactNeighborX="-7456" custLinFactNeighborY="-30110">
        <dgm:presLayoutVars>
          <dgm:bulletEnabled val="1"/>
        </dgm:presLayoutVars>
      </dgm:prSet>
      <dgm:spPr/>
    </dgm:pt>
    <dgm:pt modelId="{F56C3A0A-40BD-4BB4-AC95-CF2EAF48635A}" type="pres">
      <dgm:prSet presAssocID="{6A83DBF6-366D-414B-A586-59378622F18C}" presName="sibTrans" presStyleCnt="0"/>
      <dgm:spPr/>
    </dgm:pt>
    <dgm:pt modelId="{E38F251D-B2EB-4218-99A4-723582E8EFF0}" type="pres">
      <dgm:prSet presAssocID="{0B96DC87-740B-4AEC-AD90-DE6D9784AA14}" presName="node" presStyleLbl="node1" presStyleIdx="5" presStyleCnt="6" custScaleX="164557" custScaleY="110569" custLinFactY="-65408" custLinFactNeighborX="-12261" custLinFactNeighborY="-100000">
        <dgm:presLayoutVars>
          <dgm:bulletEnabled val="1"/>
        </dgm:presLayoutVars>
      </dgm:prSet>
      <dgm:spPr/>
    </dgm:pt>
  </dgm:ptLst>
  <dgm:cxnLst>
    <dgm:cxn modelId="{561D4905-D2D6-441D-A76E-AC1BFEA86982}" srcId="{227B6FDD-6205-4A2C-B990-16BC38C7CFFA}" destId="{493231ED-C5EA-4A0F-BF6A-06037003ED4D}" srcOrd="0" destOrd="0" parTransId="{89BD0BCD-8197-46E2-BE94-875AF91EDCBF}" sibTransId="{2A35F837-07A5-4D5C-AFD3-1733032BEA65}"/>
    <dgm:cxn modelId="{7DDC3011-C1C2-4EF8-95AF-6C290DE79645}" srcId="{227B6FDD-6205-4A2C-B990-16BC38C7CFFA}" destId="{25598FAE-2BDF-423F-B5DB-1D19542C8A0B}" srcOrd="2" destOrd="0" parTransId="{581AA263-BEF9-4DFF-BC38-F6277736C008}" sibTransId="{EA09C8A4-AF0B-4A20-831B-942906838B4E}"/>
    <dgm:cxn modelId="{7287B612-0B7D-4CCD-9085-8AAAF9F1F64F}" srcId="{227B6FDD-6205-4A2C-B990-16BC38C7CFFA}" destId="{3F2AC4FB-F973-4619-AA70-53F4E015469D}" srcOrd="1" destOrd="0" parTransId="{0969F70E-E96F-478A-93D1-057205402FD3}" sibTransId="{B6206144-D4C1-48C6-8E3E-E6FF47710A57}"/>
    <dgm:cxn modelId="{57661113-1887-40AF-9145-AA79722DE465}" srcId="{227B6FDD-6205-4A2C-B990-16BC38C7CFFA}" destId="{8F343BD2-8DFA-40DB-ABA3-4696BAB971A1}" srcOrd="3" destOrd="0" parTransId="{DE1B467E-D96E-4681-9E64-DBE093478586}" sibTransId="{74C52C6B-04C5-4A87-9448-85A1C59A2CA8}"/>
    <dgm:cxn modelId="{CF57742B-FCA3-44C1-AE1C-870FE4F44C90}" srcId="{227B6FDD-6205-4A2C-B990-16BC38C7CFFA}" destId="{639795E6-D1C6-4BAC-98E0-8568F2F27171}" srcOrd="4" destOrd="0" parTransId="{630C2903-363C-4C68-BDEB-5D7D2F8CF408}" sibTransId="{6A83DBF6-366D-414B-A586-59378622F18C}"/>
    <dgm:cxn modelId="{0284EF2F-480A-42BF-9F96-F48730C330B2}" type="presOf" srcId="{25598FAE-2BDF-423F-B5DB-1D19542C8A0B}" destId="{3FE450C7-BA53-4882-9A3C-AFE99CF1371E}" srcOrd="0" destOrd="0" presId="urn:microsoft.com/office/officeart/2005/8/layout/default"/>
    <dgm:cxn modelId="{BF43C668-9B3F-47D6-A4EF-DDD781FFC30A}" type="presOf" srcId="{227B6FDD-6205-4A2C-B990-16BC38C7CFFA}" destId="{B205A64A-D1FD-46E1-AAF2-F33450E6AB6D}" srcOrd="0" destOrd="0" presId="urn:microsoft.com/office/officeart/2005/8/layout/default"/>
    <dgm:cxn modelId="{6DBB0CAE-CA98-4927-950D-2AC43B4F7F93}" type="presOf" srcId="{0B96DC87-740B-4AEC-AD90-DE6D9784AA14}" destId="{E38F251D-B2EB-4218-99A4-723582E8EFF0}" srcOrd="0" destOrd="0" presId="urn:microsoft.com/office/officeart/2005/8/layout/default"/>
    <dgm:cxn modelId="{16B902B5-F0CC-40EB-AB6B-839C3EDC48EB}" type="presOf" srcId="{639795E6-D1C6-4BAC-98E0-8568F2F27171}" destId="{E856A8B8-2406-47D8-B75E-04EAE925E42F}" srcOrd="0" destOrd="0" presId="urn:microsoft.com/office/officeart/2005/8/layout/default"/>
    <dgm:cxn modelId="{1CA4DDCC-7CAB-4AA1-87D0-9012C2991658}" type="presOf" srcId="{3F2AC4FB-F973-4619-AA70-53F4E015469D}" destId="{BCDC6443-5DE2-4AF9-B58A-A6F991466013}" srcOrd="0" destOrd="0" presId="urn:microsoft.com/office/officeart/2005/8/layout/default"/>
    <dgm:cxn modelId="{F36577D4-3C26-47DE-820C-5502668DB534}" type="presOf" srcId="{493231ED-C5EA-4A0F-BF6A-06037003ED4D}" destId="{70A6E4A6-57B5-455D-8C37-406931920A55}" srcOrd="0" destOrd="0" presId="urn:microsoft.com/office/officeart/2005/8/layout/default"/>
    <dgm:cxn modelId="{FF87B1D4-E225-4C54-A88C-C579028CD2E1}" srcId="{227B6FDD-6205-4A2C-B990-16BC38C7CFFA}" destId="{0B96DC87-740B-4AEC-AD90-DE6D9784AA14}" srcOrd="5" destOrd="0" parTransId="{F2993374-D64B-46D9-B463-E899FB69E099}" sibTransId="{857EA756-3DF6-485D-B5C6-74EE8B74EF1D}"/>
    <dgm:cxn modelId="{3FFDEED6-7801-4EB1-B34C-B79161C78C47}" type="presOf" srcId="{8F343BD2-8DFA-40DB-ABA3-4696BAB971A1}" destId="{E599BC96-23B5-46CF-866F-E56D88B5C0D1}" srcOrd="0" destOrd="0" presId="urn:microsoft.com/office/officeart/2005/8/layout/default"/>
    <dgm:cxn modelId="{9DC450D0-3368-4D7F-A655-C331E9623A7E}" type="presParOf" srcId="{B205A64A-D1FD-46E1-AAF2-F33450E6AB6D}" destId="{70A6E4A6-57B5-455D-8C37-406931920A55}" srcOrd="0" destOrd="0" presId="urn:microsoft.com/office/officeart/2005/8/layout/default"/>
    <dgm:cxn modelId="{6AD811A6-052A-4CF7-87F5-199F9EF874F4}" type="presParOf" srcId="{B205A64A-D1FD-46E1-AAF2-F33450E6AB6D}" destId="{C7297485-3EB7-4AD5-B48D-3B7A0802F8FB}" srcOrd="1" destOrd="0" presId="urn:microsoft.com/office/officeart/2005/8/layout/default"/>
    <dgm:cxn modelId="{F69401DB-6724-4DDB-9A8C-8D0CC8B6DA82}" type="presParOf" srcId="{B205A64A-D1FD-46E1-AAF2-F33450E6AB6D}" destId="{BCDC6443-5DE2-4AF9-B58A-A6F991466013}" srcOrd="2" destOrd="0" presId="urn:microsoft.com/office/officeart/2005/8/layout/default"/>
    <dgm:cxn modelId="{44D15FBF-870B-41F6-8D45-5DEFA5776D94}" type="presParOf" srcId="{B205A64A-D1FD-46E1-AAF2-F33450E6AB6D}" destId="{87191BB2-A542-4613-898B-3C79DEACE3F6}" srcOrd="3" destOrd="0" presId="urn:microsoft.com/office/officeart/2005/8/layout/default"/>
    <dgm:cxn modelId="{7FB48E97-8B16-41B1-9651-5169A366D582}" type="presParOf" srcId="{B205A64A-D1FD-46E1-AAF2-F33450E6AB6D}" destId="{3FE450C7-BA53-4882-9A3C-AFE99CF1371E}" srcOrd="4" destOrd="0" presId="urn:microsoft.com/office/officeart/2005/8/layout/default"/>
    <dgm:cxn modelId="{62364A77-50B0-4BDB-AC56-67614AAC72D1}" type="presParOf" srcId="{B205A64A-D1FD-46E1-AAF2-F33450E6AB6D}" destId="{3AD613E4-912A-4765-919C-C1F82F56EC11}" srcOrd="5" destOrd="0" presId="urn:microsoft.com/office/officeart/2005/8/layout/default"/>
    <dgm:cxn modelId="{FB79230F-B369-46F1-96CE-AF8ACB9078DE}" type="presParOf" srcId="{B205A64A-D1FD-46E1-AAF2-F33450E6AB6D}" destId="{E599BC96-23B5-46CF-866F-E56D88B5C0D1}" srcOrd="6" destOrd="0" presId="urn:microsoft.com/office/officeart/2005/8/layout/default"/>
    <dgm:cxn modelId="{249BDE84-6FA1-44CE-8C32-DE3AC9524063}" type="presParOf" srcId="{B205A64A-D1FD-46E1-AAF2-F33450E6AB6D}" destId="{158DB4FD-5C40-4273-AB6D-731EE37BA01D}" srcOrd="7" destOrd="0" presId="urn:microsoft.com/office/officeart/2005/8/layout/default"/>
    <dgm:cxn modelId="{1E06B353-81CE-424E-A20B-5EFB1E5A05EB}" type="presParOf" srcId="{B205A64A-D1FD-46E1-AAF2-F33450E6AB6D}" destId="{E856A8B8-2406-47D8-B75E-04EAE925E42F}" srcOrd="8" destOrd="0" presId="urn:microsoft.com/office/officeart/2005/8/layout/default"/>
    <dgm:cxn modelId="{E11D06E8-6AD0-4201-93EA-993171960A05}" type="presParOf" srcId="{B205A64A-D1FD-46E1-AAF2-F33450E6AB6D}" destId="{F56C3A0A-40BD-4BB4-AC95-CF2EAF48635A}" srcOrd="9" destOrd="0" presId="urn:microsoft.com/office/officeart/2005/8/layout/default"/>
    <dgm:cxn modelId="{55B4226E-81E3-4EAD-B0F9-CD0141D0CDE0}" type="presParOf" srcId="{B205A64A-D1FD-46E1-AAF2-F33450E6AB6D}" destId="{E38F251D-B2EB-4218-99A4-723582E8EF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6E4A6-57B5-455D-8C37-406931920A55}">
      <dsp:nvSpPr>
        <dsp:cNvPr id="0" name=""/>
        <dsp:cNvSpPr/>
      </dsp:nvSpPr>
      <dsp:spPr>
        <a:xfrm>
          <a:off x="0" y="0"/>
          <a:ext cx="4379864" cy="1202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kern="1200" dirty="0">
              <a:solidFill>
                <a:schemeClr val="bg1"/>
              </a:solidFill>
              <a:latin typeface="Arial Black" panose="020B0A04020102020204" pitchFamily="34" charset="0"/>
            </a:rPr>
            <a:t>использование в контексте занятий с различной тематической направленностью по всем образовательным областям</a:t>
          </a:r>
          <a:endParaRPr lang="ru-RU" sz="15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0" y="0"/>
        <a:ext cx="4379864" cy="1202716"/>
      </dsp:txXfrm>
    </dsp:sp>
    <dsp:sp modelId="{BCDC6443-5DE2-4AF9-B58A-A6F991466013}">
      <dsp:nvSpPr>
        <dsp:cNvPr id="0" name=""/>
        <dsp:cNvSpPr/>
      </dsp:nvSpPr>
      <dsp:spPr>
        <a:xfrm>
          <a:off x="0" y="1472717"/>
          <a:ext cx="4358159" cy="1626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1" kern="1200" dirty="0">
              <a:solidFill>
                <a:schemeClr val="bg1"/>
              </a:solidFill>
              <a:latin typeface="Arial Black" panose="020B0A04020102020204" pitchFamily="34" charset="0"/>
            </a:rPr>
            <a:t>дидактический материал при изучении букв, цифр, геометрических фигур, свойств различных материалов, способов их соединения, при создании творческих проектов</a:t>
          </a:r>
          <a:endParaRPr lang="ru-RU" sz="15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0" y="1472717"/>
        <a:ext cx="4358159" cy="1626983"/>
      </dsp:txXfrm>
    </dsp:sp>
    <dsp:sp modelId="{3FE450C7-BA53-4882-9A3C-AFE99CF1371E}">
      <dsp:nvSpPr>
        <dsp:cNvPr id="0" name=""/>
        <dsp:cNvSpPr/>
      </dsp:nvSpPr>
      <dsp:spPr>
        <a:xfrm>
          <a:off x="4492498" y="0"/>
          <a:ext cx="4055675" cy="1232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solidFill>
                <a:schemeClr val="bg1"/>
              </a:solidFill>
              <a:latin typeface="Arial Black" panose="020B0A04020102020204" pitchFamily="34" charset="0"/>
            </a:rPr>
            <a:t>не требуют значительных затрат и мест хранения, просты и доступны в использовании, экологичны</a:t>
          </a:r>
        </a:p>
      </dsp:txBody>
      <dsp:txXfrm>
        <a:off x="4492498" y="0"/>
        <a:ext cx="4055675" cy="1232940"/>
      </dsp:txXfrm>
    </dsp:sp>
    <dsp:sp modelId="{E599BC96-23B5-46CF-866F-E56D88B5C0D1}">
      <dsp:nvSpPr>
        <dsp:cNvPr id="0" name=""/>
        <dsp:cNvSpPr/>
      </dsp:nvSpPr>
      <dsp:spPr>
        <a:xfrm>
          <a:off x="4492498" y="3417327"/>
          <a:ext cx="3998313" cy="1737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1" kern="1200" dirty="0">
              <a:solidFill>
                <a:schemeClr val="bg1"/>
              </a:solidFill>
              <a:latin typeface="Arial Black" panose="020B0A04020102020204" pitchFamily="34" charset="0"/>
            </a:rPr>
            <a:t>возможность использования в работе с детьми разного возраста и с разными навыками, в том числе с ограниченными возможностями здоровья</a:t>
          </a:r>
          <a:r>
            <a:rPr lang="ru-RU" altLang="ru-RU" sz="1500" kern="1200" dirty="0">
              <a:solidFill>
                <a:schemeClr val="bg1"/>
              </a:solidFill>
              <a:latin typeface="Arial Black" panose="020B0A04020102020204" pitchFamily="34" charset="0"/>
            </a:rPr>
            <a:t>;</a:t>
          </a:r>
          <a:endParaRPr lang="ru-RU" sz="15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492498" y="3417327"/>
        <a:ext cx="3998313" cy="1737667"/>
      </dsp:txXfrm>
    </dsp:sp>
    <dsp:sp modelId="{E856A8B8-2406-47D8-B75E-04EAE925E42F}">
      <dsp:nvSpPr>
        <dsp:cNvPr id="0" name=""/>
        <dsp:cNvSpPr/>
      </dsp:nvSpPr>
      <dsp:spPr>
        <a:xfrm>
          <a:off x="0" y="3464100"/>
          <a:ext cx="4338368" cy="1697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500" b="1" kern="1200" dirty="0">
              <a:solidFill>
                <a:schemeClr val="bg1"/>
              </a:solidFill>
              <a:latin typeface="Arial Black" panose="020B0A04020102020204" pitchFamily="34" charset="0"/>
            </a:rPr>
            <a:t>материал для исследовательской, экспериментальной, дизайнерской и проектной деятельности.</a:t>
          </a:r>
        </a:p>
      </dsp:txBody>
      <dsp:txXfrm>
        <a:off x="0" y="3464100"/>
        <a:ext cx="4338368" cy="1697570"/>
      </dsp:txXfrm>
    </dsp:sp>
    <dsp:sp modelId="{E38F251D-B2EB-4218-99A4-723582E8EFF0}">
      <dsp:nvSpPr>
        <dsp:cNvPr id="0" name=""/>
        <dsp:cNvSpPr/>
      </dsp:nvSpPr>
      <dsp:spPr>
        <a:xfrm>
          <a:off x="4465767" y="1508530"/>
          <a:ext cx="4035663" cy="1626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Arial Black" panose="020B0A04020102020204" pitchFamily="34" charset="0"/>
            </a:rPr>
            <a:t>использование для проведения игр и конкурсов, открытых занятий, в свободной деятельности, в комплексной работе по </a:t>
          </a:r>
          <a:r>
            <a:rPr lang="ru-RU" sz="1500" b="1" kern="1200" dirty="0" err="1">
              <a:solidFill>
                <a:schemeClr val="bg1"/>
              </a:solidFill>
              <a:latin typeface="Arial Black" panose="020B0A04020102020204" pitchFamily="34" charset="0"/>
            </a:rPr>
            <a:t>здоровьесбережению</a:t>
          </a:r>
          <a:endParaRPr lang="ru-RU" sz="15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465767" y="1508530"/>
        <a:ext cx="4035663" cy="1626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5-14T12:17:43.0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7714 18494 0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5-14T12:17:43.9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8652 18564 0,'35'0'10,"35"0"-4,34 0 2,0 0 1,0 0-2,1 0 2,-1 0-1,0 0 0,0 0 0,-34 0 0,-1 0 0,1 0 0,-1 0 0,1 0 0,-35 0 0,34 0 1,0 0-3,-34 0 4,0 0-3,34 0 2,-34 0 7,35 0-1,-1 34-7,1 1 0,-36-35-1,1 0 2,35 0-2,-36 0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5-14T12:17:44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11119 18564 0,'35'0'18,"0"0"20,0 0-21,69 0-9,35 0 0,35 0 0,69 0 0,-69 0 1,34 0-2,1 0 1,34 0 0,0 34-1,0-34 2,-69 0-1,34 0 0,-69 0 0,-34 0 0,-71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A38C2-ED1E-4C1D-A802-8C187CA502CA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C5848-09E2-4B44-BF0D-A6C148F56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0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1pPr>
    <a:lvl2pPr marL="421584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2pPr>
    <a:lvl3pPr marL="843168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3pPr>
    <a:lvl4pPr marL="1264752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4pPr>
    <a:lvl5pPr marL="1686336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5pPr>
    <a:lvl6pPr marL="2107921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6pPr>
    <a:lvl7pPr marL="2529505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7pPr>
    <a:lvl8pPr marL="2951089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8pPr>
    <a:lvl9pPr marL="3372673" algn="l" defTabSz="843168" rtl="0" eaLnBrk="1" latinLnBrk="0" hangingPunct="1">
      <a:defRPr sz="11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09E13A43-ACA5-4776-A950-630B6D808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ln/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4D2E8B54-F0B4-475B-BF8E-46E57A65D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DEA3BB3D-4762-4B67-8BD5-6E7C705D0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7BFD8-3375-4B95-A894-8D395CAB2B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EFFB73C-5756-42EB-B5BB-F0C76EB67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0019A3-899B-4732-A612-6A687561622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Образ слайда 1">
            <a:extLst>
              <a:ext uri="{FF2B5EF4-FFF2-40B4-BE49-F238E27FC236}">
                <a16:creationId xmlns:a16="http://schemas.microsoft.com/office/drawing/2014/main" id="{95D66F1F-38C1-436D-A5DF-90AD965AD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ln/>
        </p:spPr>
      </p:sp>
      <p:sp>
        <p:nvSpPr>
          <p:cNvPr id="8196" name="Заметки 2">
            <a:extLst>
              <a:ext uri="{FF2B5EF4-FFF2-40B4-BE49-F238E27FC236}">
                <a16:creationId xmlns:a16="http://schemas.microsoft.com/office/drawing/2014/main" id="{0CE6A746-6F69-483C-9BF9-7BA6C8C3B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7" name="Номер слайда 3">
            <a:extLst>
              <a:ext uri="{FF2B5EF4-FFF2-40B4-BE49-F238E27FC236}">
                <a16:creationId xmlns:a16="http://schemas.microsoft.com/office/drawing/2014/main" id="{8E862325-5701-4F13-9D19-97641BF5918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8542FC-DD1F-4D50-9DB8-F072228CEC1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08A5F-0FE1-4600-AC97-A5D5DF07F8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9403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08263-42B9-4D98-B8B6-E3D5BCBE50C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5767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7F6BA-529A-446E-A6F5-B05FD26DCC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8141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D5DD80-A5FE-425E-A134-03377CE14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72578D-46C6-4C75-BE52-5B73F0101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9DB162-0702-4D83-A2FE-DC4DD3C03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0BC7-3EEF-4DE5-BC5D-A721263E0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2588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7515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5300" y="3938591"/>
            <a:ext cx="437515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5550" y="3938591"/>
            <a:ext cx="437515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030253-E189-46B4-A40E-F2891F285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84F69A-5E8D-42C8-B112-05A0D5D12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719B35-BD36-4D3B-A6BE-1E8FDD14B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5941-C69C-4289-99C8-4C91BDFB0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8919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9A83F-FE4F-475E-94D6-F5E6C0F2E4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7695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5B1D2-2788-49F1-97B1-CB1832067B3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3898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0E387-7D3D-41BB-9DC8-B5ACF1C2408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3467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262-B7D8-4D2A-B6E9-6FF31D90E6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782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B4866-6331-4554-9B60-64D450A46E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1754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60653-AA3C-463B-9AC8-AB936DC9C9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345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5F956-69E1-49AD-903B-AF54095222B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2913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0A891-D3C6-404E-A9B6-80963D40D33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4166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A5D3AA-E27E-4BB6-BF02-00A1F05B7A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74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11" Type="http://schemas.openxmlformats.org/officeDocument/2006/relationships/image" Target="../media/image2.jpeg"/><Relationship Id="rId10" Type="http://schemas.openxmlformats.org/officeDocument/2006/relationships/image" Target="../media/image7.emf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8132F0E1-7407-4748-AB51-D18483A9A05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93843" y="2489201"/>
            <a:ext cx="7712765" cy="19812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endParaRPr lang="ru-RU" altLang="ru-RU" sz="4000" dirty="0">
              <a:solidFill>
                <a:srgbClr val="663300"/>
              </a:solidFill>
              <a:latin typeface="Calisto MT" panose="0204060305050503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45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Развитие конструктивных способностей дошкольников через использование развивающих конструкторов из бытовых материалов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E97139-FD67-4FE6-A618-AA6AAE2EB4EF}"/>
              </a:ext>
            </a:extLst>
          </p:cNvPr>
          <p:cNvSpPr/>
          <p:nvPr/>
        </p:nvSpPr>
        <p:spPr>
          <a:xfrm>
            <a:off x="1371601" y="4638776"/>
            <a:ext cx="5513793" cy="13543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Педагог дополнительного образования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2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по художественному труду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3201" b="1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Петрикина</a:t>
            </a:r>
            <a:r>
              <a:rPr lang="ru-RU" sz="3201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 Ольга Николаевна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00B629-CC73-4E16-AB29-501040A49E58}"/>
              </a:ext>
            </a:extLst>
          </p:cNvPr>
          <p:cNvSpPr/>
          <p:nvPr/>
        </p:nvSpPr>
        <p:spPr>
          <a:xfrm>
            <a:off x="3124201" y="990602"/>
            <a:ext cx="6199594" cy="14992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3201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МБДОУ «Детский сад комбинированного вида № 3»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3201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г. Курска</a:t>
            </a:r>
          </a:p>
        </p:txBody>
      </p:sp>
    </p:spTree>
  </p:cSld>
  <p:clrMapOvr>
    <a:masterClrMapping/>
  </p:clrMapOvr>
  <p:transition advTm="1331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C9A0AA4E-38F7-462F-8260-3EDE53A7F36C}"/>
                  </a:ext>
                </a:extLst>
              </p14:cNvPr>
              <p14:cNvContentPartPr/>
              <p14:nvPr/>
            </p14:nvContentPartPr>
            <p14:xfrm>
              <a:off x="3158041" y="6657840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C9A0AA4E-38F7-462F-8260-3EDE53A7F3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2201" y="659448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13931452-C91C-4F37-9193-21071874E991}"/>
                  </a:ext>
                </a:extLst>
              </p14:cNvPr>
              <p14:cNvContentPartPr/>
              <p14:nvPr/>
            </p14:nvContentPartPr>
            <p14:xfrm>
              <a:off x="3495722" y="6683041"/>
              <a:ext cx="688320" cy="25201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13931452-C91C-4F37-9193-21071874E9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9882" y="6619678"/>
                <a:ext cx="720000" cy="151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53DA45D9-AC3E-4AB6-9799-92D65F3E838C}"/>
                  </a:ext>
                </a:extLst>
              </p14:cNvPr>
              <p14:cNvContentPartPr/>
              <p14:nvPr/>
            </p14:nvContentPartPr>
            <p14:xfrm>
              <a:off x="4383840" y="6683041"/>
              <a:ext cx="1001160" cy="1260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53DA45D9-AC3E-4AB6-9799-92D65F3E83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8000" y="6619681"/>
                <a:ext cx="1032480" cy="138960"/>
              </a:xfrm>
              <a:prstGeom prst="rect">
                <a:avLst/>
              </a:prstGeom>
            </p:spPr>
          </p:pic>
        </mc:Fallback>
      </mc:AlternateContent>
      <p:sp>
        <p:nvSpPr>
          <p:cNvPr id="7173" name="Заголовок 6">
            <a:extLst>
              <a:ext uri="{FF2B5EF4-FFF2-40B4-BE49-F238E27FC236}">
                <a16:creationId xmlns:a16="http://schemas.microsoft.com/office/drawing/2014/main" id="{BB5F64CC-061E-42D5-9810-1305C5D5E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378" y="445882"/>
            <a:ext cx="8560979" cy="1322959"/>
          </a:xfrm>
        </p:spPr>
        <p:txBody>
          <a:bodyPr>
            <a:normAutofit/>
          </a:bodyPr>
          <a:lstStyle/>
          <a:p>
            <a:r>
              <a:rPr lang="ru-RU" altLang="ru-RU" sz="1996" b="1" dirty="0">
                <a:solidFill>
                  <a:srgbClr val="C00000"/>
                </a:solidFill>
                <a:latin typeface="Trebuchet MS" panose="020B0603020202020204" pitchFamily="34" charset="0"/>
              </a:rPr>
              <a:t>Конструирование – это целенаправленный процесс создания различных изделий и сооружений, в которых взаимосвязь частей конструкции определяется способом их соединения в осмысленное целое.</a:t>
            </a:r>
          </a:p>
        </p:txBody>
      </p:sp>
      <p:pic>
        <p:nvPicPr>
          <p:cNvPr id="7174" name="Рисунок 11">
            <a:extLst>
              <a:ext uri="{FF2B5EF4-FFF2-40B4-BE49-F238E27FC236}">
                <a16:creationId xmlns:a16="http://schemas.microsoft.com/office/drawing/2014/main" id="{B0C564C6-5E28-4FF7-9D57-57924FAD962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6121" y="1768841"/>
            <a:ext cx="4171950" cy="4054411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84D233BE-D1E7-4039-98F5-61267E3BE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097" y="2128477"/>
            <a:ext cx="4625284" cy="146154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14" b="1" dirty="0">
                <a:solidFill>
                  <a:srgbClr val="002060"/>
                </a:solidFill>
                <a:latin typeface="Trebuchet MS" panose="020B0603020202020204" pitchFamily="34" charset="0"/>
              </a:rPr>
              <a:t>Детское конструирование – это вид художественно-продуктивной деятельности, направленной на получение конкретного результата по ассоциации с реально существующими объектами.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26EC3C73-9DB3-4827-A26B-503B08272DD5}"/>
              </a:ext>
            </a:extLst>
          </p:cNvPr>
          <p:cNvSpPr txBox="1">
            <a:spLocks/>
          </p:cNvSpPr>
          <p:nvPr/>
        </p:nvSpPr>
        <p:spPr bwMode="auto">
          <a:xfrm>
            <a:off x="562097" y="3941305"/>
            <a:ext cx="4684024" cy="2022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14" b="1" dirty="0">
                <a:solidFill>
                  <a:srgbClr val="2D2D8A">
                    <a:lumMod val="50000"/>
                  </a:srgbClr>
                </a:solidFill>
                <a:latin typeface="Trebuchet MS" panose="020B0603020202020204" pitchFamily="34" charset="0"/>
              </a:rPr>
              <a:t>В детском конструировании естественным образом интегрируются социально-коммуникативное, познавательное, речевое, художественно-эстетическое и физическое развитие ребёнка</a:t>
            </a:r>
            <a:r>
              <a:rPr lang="ru-RU" sz="1814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4763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onstruktor-svoimi-rukami">
            <a:extLst>
              <a:ext uri="{FF2B5EF4-FFF2-40B4-BE49-F238E27FC236}">
                <a16:creationId xmlns:a16="http://schemas.microsoft.com/office/drawing/2014/main" id="{86A70880-6B59-425C-9B39-815F62EBA21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447" y="1803146"/>
            <a:ext cx="6759765" cy="4624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79B7CB66-581D-436B-AEB8-8BB8DC4493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0213"/>
            <a:ext cx="8177213" cy="10842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62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Конструктор из коктейльных трубочек</a:t>
            </a:r>
          </a:p>
        </p:txBody>
      </p:sp>
      <p:pic>
        <p:nvPicPr>
          <p:cNvPr id="9220" name="Рисунок 1">
            <a:extLst>
              <a:ext uri="{FF2B5EF4-FFF2-40B4-BE49-F238E27FC236}">
                <a16:creationId xmlns:a16="http://schemas.microsoft.com/office/drawing/2014/main" id="{BB8DFFAB-1241-4D98-91A7-13C3B83E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212" y="1779647"/>
            <a:ext cx="2623604" cy="217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3">
            <a:extLst>
              <a:ext uri="{FF2B5EF4-FFF2-40B4-BE49-F238E27FC236}">
                <a16:creationId xmlns:a16="http://schemas.microsoft.com/office/drawing/2014/main" id="{7BFEDCE3-E89F-422B-B212-9BBE972F3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1212" y="3968616"/>
            <a:ext cx="2623604" cy="244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905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6FD4E92-4948-4858-AC54-49E1C9424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031" y="274638"/>
            <a:ext cx="9427642" cy="845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2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Конструктор из зубочисток и гороха</a:t>
            </a:r>
          </a:p>
        </p:txBody>
      </p:sp>
      <p:pic>
        <p:nvPicPr>
          <p:cNvPr id="10242" name="Объект 5">
            <a:extLst>
              <a:ext uri="{FF2B5EF4-FFF2-40B4-BE49-F238E27FC236}">
                <a16:creationId xmlns:a16="http://schemas.microsoft.com/office/drawing/2014/main" id="{CA83B5B6-1FDF-4D40-8439-1F6D5BC4B6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712" y="1120363"/>
            <a:ext cx="4457288" cy="3381789"/>
          </a:xfrm>
        </p:spPr>
      </p:pic>
      <p:pic>
        <p:nvPicPr>
          <p:cNvPr id="10243" name="Объект 6">
            <a:extLst>
              <a:ext uri="{FF2B5EF4-FFF2-40B4-BE49-F238E27FC236}">
                <a16:creationId xmlns:a16="http://schemas.microsoft.com/office/drawing/2014/main" id="{71A0B9B3-2E4C-4CB0-B6AC-B2A0458C83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2743" y="1120363"/>
            <a:ext cx="4016185" cy="3381789"/>
          </a:xfrm>
        </p:spPr>
      </p:pic>
      <p:pic>
        <p:nvPicPr>
          <p:cNvPr id="10245" name="Рисунок 7">
            <a:extLst>
              <a:ext uri="{FF2B5EF4-FFF2-40B4-BE49-F238E27FC236}">
                <a16:creationId xmlns:a16="http://schemas.microsoft.com/office/drawing/2014/main" id="{5E8B9921-9D58-46E3-8203-47757A9E8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130" y="4801876"/>
            <a:ext cx="1757363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8">
            <a:extLst>
              <a:ext uri="{FF2B5EF4-FFF2-40B4-BE49-F238E27FC236}">
                <a16:creationId xmlns:a16="http://schemas.microsoft.com/office/drawing/2014/main" id="{72CCA976-8E54-4C27-BEBD-3B2E7F2F8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62" y="4783139"/>
            <a:ext cx="1441450" cy="178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9">
            <a:extLst>
              <a:ext uri="{FF2B5EF4-FFF2-40B4-BE49-F238E27FC236}">
                <a16:creationId xmlns:a16="http://schemas.microsoft.com/office/drawing/2014/main" id="{88849ED2-6777-429E-986D-43FEEB3F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747" y="4771713"/>
            <a:ext cx="1757363" cy="178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0">
            <a:extLst>
              <a:ext uri="{FF2B5EF4-FFF2-40B4-BE49-F238E27FC236}">
                <a16:creationId xmlns:a16="http://schemas.microsoft.com/office/drawing/2014/main" id="{A7374261-5780-4E25-9AA7-97E84EC66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5627" y="4783140"/>
            <a:ext cx="1777401" cy="179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553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391E44-04A5-4BD0-8268-790A552C4F9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83" y="2616051"/>
            <a:ext cx="5476355" cy="410726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75E77B2B-BBA6-4887-807E-CDBDCBEBC3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0284" y="271464"/>
            <a:ext cx="5376354" cy="8814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Конструктор из картона</a:t>
            </a:r>
            <a:br>
              <a:rPr lang="ru-RU" alt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ru-RU" altLang="ru-RU" sz="1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534679-925A-457D-BC20-44E758F28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7230" y="116350"/>
            <a:ext cx="3256023" cy="294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konstruktor_children">
            <a:extLst>
              <a:ext uri="{FF2B5EF4-FFF2-40B4-BE49-F238E27FC236}">
                <a16:creationId xmlns:a16="http://schemas.microsoft.com/office/drawing/2014/main" id="{0D93FD04-6E67-46F9-8A95-A12A5D29F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7230" y="3184284"/>
            <a:ext cx="3256023" cy="3557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820F067A-BB3B-4CA0-B512-4B4F810A9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84" y="515375"/>
            <a:ext cx="5376354" cy="185676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br>
              <a:rPr lang="ru-RU" altLang="ru-RU" sz="40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sz="1800" b="1" dirty="0">
                <a:solidFill>
                  <a:srgbClr val="333399">
                    <a:lumMod val="50000"/>
                  </a:srgbClr>
                </a:solidFill>
                <a:latin typeface="Arial"/>
              </a:rPr>
              <a:t>«…лучшая игрушка для дитяти та, которую он может заставить изменяться самым разнообразным образом…»</a:t>
            </a:r>
            <a:br>
              <a:rPr lang="ru-RU" sz="1800" b="1" dirty="0">
                <a:solidFill>
                  <a:srgbClr val="333399">
                    <a:lumMod val="50000"/>
                  </a:srgbClr>
                </a:solidFill>
                <a:latin typeface="Arial"/>
              </a:rPr>
            </a:br>
            <a:r>
              <a:rPr lang="ru-RU" sz="1800" b="1" dirty="0">
                <a:solidFill>
                  <a:srgbClr val="333399">
                    <a:lumMod val="50000"/>
                  </a:srgbClr>
                </a:solidFill>
                <a:latin typeface="Arial"/>
              </a:rPr>
              <a:t>                                                 К.Д. </a:t>
            </a:r>
            <a:r>
              <a:rPr lang="ru-RU" sz="1800" b="1" dirty="0" err="1">
                <a:solidFill>
                  <a:srgbClr val="333399">
                    <a:lumMod val="50000"/>
                  </a:srgbClr>
                </a:solidFill>
                <a:latin typeface="Arial"/>
              </a:rPr>
              <a:t>Ушинcкий</a:t>
            </a:r>
            <a:endParaRPr lang="ru-RU" altLang="ru-RU" sz="1800" b="1" dirty="0">
              <a:solidFill>
                <a:srgbClr val="3333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4013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C9C82C23-292C-44DD-B877-9366B76CBAB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243523" y="355089"/>
            <a:ext cx="4227644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2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Конструктор из застёжек-липучек</a:t>
            </a:r>
          </a:p>
        </p:txBody>
      </p:sp>
      <p:pic>
        <p:nvPicPr>
          <p:cNvPr id="15" name="Picture 9" descr="липучки">
            <a:extLst>
              <a:ext uri="{FF2B5EF4-FFF2-40B4-BE49-F238E27FC236}">
                <a16:creationId xmlns:a16="http://schemas.microsoft.com/office/drawing/2014/main" id="{C6FCEE8E-3F39-4D17-9A4B-8AA1D1EBF4D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90588" y="324019"/>
            <a:ext cx="4162412" cy="252519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8" descr="20190311_092149">
            <a:extLst>
              <a:ext uri="{FF2B5EF4-FFF2-40B4-BE49-F238E27FC236}">
                <a16:creationId xmlns:a16="http://schemas.microsoft.com/office/drawing/2014/main" id="{9A2A3498-A133-47F2-B5A2-14A4B11C9A2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695" y="1726689"/>
            <a:ext cx="3797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774C5A52-C967-47A9-BBCD-B953E1B8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94" y="3216793"/>
            <a:ext cx="4237306" cy="341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2487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konstruktor-na-lipuchkah_06">
            <a:extLst>
              <a:ext uri="{FF2B5EF4-FFF2-40B4-BE49-F238E27FC236}">
                <a16:creationId xmlns:a16="http://schemas.microsoft.com/office/drawing/2014/main" id="{633E800F-8B6C-4420-8DC2-947C216A914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420" y="1292226"/>
            <a:ext cx="3665733" cy="2172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0B19301F-D6BD-4EE6-A194-EB2CE59631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76413" y="149225"/>
            <a:ext cx="8129587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2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Конструктор из застёжек-липучек</a:t>
            </a:r>
          </a:p>
        </p:txBody>
      </p:sp>
      <p:pic>
        <p:nvPicPr>
          <p:cNvPr id="7" name="Picture 17" descr="konstruktor-na-lipuchkah_03">
            <a:extLst>
              <a:ext uri="{FF2B5EF4-FFF2-40B4-BE49-F238E27FC236}">
                <a16:creationId xmlns:a16="http://schemas.microsoft.com/office/drawing/2014/main" id="{AFFCB49F-CD6E-4EC3-99B7-BCCF7DB11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934" y="4028817"/>
            <a:ext cx="3662219" cy="2441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269" name="Прямоугольник 1">
            <a:extLst>
              <a:ext uri="{FF2B5EF4-FFF2-40B4-BE49-F238E27FC236}">
                <a16:creationId xmlns:a16="http://schemas.microsoft.com/office/drawing/2014/main" id="{72E2F2C9-103A-41B9-807A-2C628C074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90" y="1292226"/>
            <a:ext cx="5515077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Варианты заданий для работы с конструктором из липучек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DAEDEF">
                    <a:lumMod val="10000"/>
                  </a:srgbClr>
                </a:solidFill>
                <a:latin typeface="Trebuchet MS" panose="020B0603020202020204" pitchFamily="34" charset="0"/>
              </a:rPr>
              <a:t>1.Сложить геометрические фигуры: треугольник, квадрат, пятиугольник, круг и т.д. (плоскостное конструирование).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DAEDEF">
                    <a:lumMod val="10000"/>
                  </a:srgbClr>
                </a:solidFill>
                <a:latin typeface="Trebuchet MS" panose="020B0603020202020204" pitchFamily="34" charset="0"/>
              </a:rPr>
              <a:t>2.Сложить буквы, сложить свое имя (плоскостное конструирование).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DAEDEF">
                    <a:lumMod val="10000"/>
                  </a:srgbClr>
                </a:solidFill>
                <a:latin typeface="Trebuchet MS" panose="020B0603020202020204" pitchFamily="34" charset="0"/>
              </a:rPr>
              <a:t>3.Сложить домик, ракету (плоскостное конструирование).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DAEDEF">
                    <a:lumMod val="10000"/>
                  </a:srgbClr>
                </a:solidFill>
                <a:latin typeface="Trebuchet MS" panose="020B0603020202020204" pitchFamily="34" charset="0"/>
              </a:rPr>
              <a:t>4.Сделать новогоднюю гирлянду «цепочка» (объемное конструирование).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DAEDEF">
                    <a:lumMod val="10000"/>
                  </a:srgbClr>
                </a:solidFill>
                <a:latin typeface="Trebuchet MS" panose="020B0603020202020204" pitchFamily="34" charset="0"/>
              </a:rPr>
              <a:t>5.Сделать цветочек, гроздь винограда, бабочку (объемное конструирование).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DAEDEF">
                    <a:lumMod val="10000"/>
                  </a:srgbClr>
                </a:solidFill>
                <a:latin typeface="Trebuchet MS" panose="020B0603020202020204" pitchFamily="34" charset="0"/>
              </a:rPr>
              <a:t>6.Сделать корзинку (объемное конструирование).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800" b="1" dirty="0">
                <a:solidFill>
                  <a:srgbClr val="DAEDEF">
                    <a:lumMod val="10000"/>
                  </a:srgbClr>
                </a:solidFill>
                <a:latin typeface="Trebuchet MS" panose="020B0603020202020204" pitchFamily="34" charset="0"/>
              </a:rPr>
              <a:t>7.Составить композиции из готовых форм.</a:t>
            </a:r>
          </a:p>
        </p:txBody>
      </p:sp>
    </p:spTree>
  </p:cSld>
  <p:clrMapOvr>
    <a:masterClrMapping/>
  </p:clrMapOvr>
  <p:transition advTm="1521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46A9117-4C20-4764-9052-3E8B8CEF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723" y="274639"/>
            <a:ext cx="8492777" cy="6397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29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Развивающие конструкторы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C55A734-D4B6-4ABD-ACF0-169C83BA6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971648"/>
              </p:ext>
            </p:extLst>
          </p:nvPr>
        </p:nvGraphicFramePr>
        <p:xfrm>
          <a:off x="785334" y="1201253"/>
          <a:ext cx="8984973" cy="5656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1069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9"/>
</p:tagLst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336</Words>
  <Application>Microsoft Office PowerPoint</Application>
  <PresentationFormat>Лист A4 (210x297 мм)</PresentationFormat>
  <Paragraphs>35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Arkhive</vt:lpstr>
      <vt:lpstr>Bookman Old Style</vt:lpstr>
      <vt:lpstr>Calibri</vt:lpstr>
      <vt:lpstr>Calibri Light</vt:lpstr>
      <vt:lpstr>Calisto MT</vt:lpstr>
      <vt:lpstr>Trebuchet MS</vt:lpstr>
      <vt:lpstr>Оформление по умолчанию</vt:lpstr>
      <vt:lpstr>Презентация PowerPoint</vt:lpstr>
      <vt:lpstr>Конструирование – это целенаправленный процесс создания различных изделий и сооружений, в которых взаимосвязь частей конструкции определяется способом их соединения в осмысленное целое.</vt:lpstr>
      <vt:lpstr>Конструктор из коктейльных трубочек</vt:lpstr>
      <vt:lpstr>Конструктор из зубочисток и гороха</vt:lpstr>
      <vt:lpstr>Конструктор из картона </vt:lpstr>
      <vt:lpstr>Конструктор из застёжек-липучек</vt:lpstr>
      <vt:lpstr>Конструктор из застёжек-липучек</vt:lpstr>
      <vt:lpstr>Развивающие конструкторы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2020-05-30T11:35:05Z</dcterms:created>
  <dcterms:modified xsi:type="dcterms:W3CDTF">2021-01-30T15:32:10Z</dcterms:modified>
</cp:coreProperties>
</file>