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5"/>
  </p:notesMasterIdLst>
  <p:sldIdLst>
    <p:sldId id="265" r:id="rId2"/>
    <p:sldId id="279" r:id="rId3"/>
    <p:sldId id="272" r:id="rId4"/>
    <p:sldId id="258" r:id="rId5"/>
    <p:sldId id="277" r:id="rId6"/>
    <p:sldId id="268" r:id="rId7"/>
    <p:sldId id="260" r:id="rId8"/>
    <p:sldId id="269" r:id="rId9"/>
    <p:sldId id="270" r:id="rId10"/>
    <p:sldId id="264" r:id="rId11"/>
    <p:sldId id="278" r:id="rId12"/>
    <p:sldId id="266" r:id="rId13"/>
    <p:sldId id="27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62" autoAdjust="0"/>
  </p:normalViewPr>
  <p:slideViewPr>
    <p:cSldViewPr>
      <p:cViewPr>
        <p:scale>
          <a:sx n="76" d="100"/>
          <a:sy n="76" d="100"/>
        </p:scale>
        <p:origin x="-2634" y="-8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4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ED2A7B-19F6-49E3-AEBE-BA91CE6891D0}" type="datetimeFigureOut">
              <a:rPr lang="ru-RU" smtClean="0"/>
              <a:pPr/>
              <a:t>06.06.2023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EF4B85-3371-4535-9A62-8F490F9DE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34948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8216E-E78A-4C53-B6BB-3E89EEA9ADB6}" type="datetime1">
              <a:rPr lang="ru-RU" smtClean="0"/>
              <a:pPr/>
              <a:t>06.06.2023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C524-492F-4C8F-BA61-CADC5E6A96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8525-852B-405F-84E5-1AF27059CBCB}" type="datetime1">
              <a:rPr lang="ru-RU" smtClean="0"/>
              <a:pPr/>
              <a:t>06.06.2023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C524-492F-4C8F-BA61-CADC5E6A96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8C29-2A62-4AF9-A4C1-9F36A5F339D4}" type="datetime1">
              <a:rPr lang="ru-RU" smtClean="0"/>
              <a:pPr/>
              <a:t>06.06.2023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C524-492F-4C8F-BA61-CADC5E6A96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768C4-00F7-48F1-B127-4A1EBF59C75A}" type="datetime1">
              <a:rPr lang="ru-RU" smtClean="0"/>
              <a:pPr/>
              <a:t>06.06.2023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C524-492F-4C8F-BA61-CADC5E6A96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5CEE8-01DF-4D13-AEED-E77418337474}" type="datetime1">
              <a:rPr lang="ru-RU" smtClean="0"/>
              <a:pPr/>
              <a:t>06.06.2023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C524-492F-4C8F-BA61-CADC5E6A96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3E6B9-D6F6-4777-97D7-E4FD7529751A}" type="datetime1">
              <a:rPr lang="ru-RU" smtClean="0"/>
              <a:pPr/>
              <a:t>06.06.2023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C524-492F-4C8F-BA61-CADC5E6A96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B6B9-6CF3-4E96-8A1D-83ABCD96AD67}" type="datetime1">
              <a:rPr lang="ru-RU" smtClean="0"/>
              <a:pPr/>
              <a:t>06.06.2023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C524-492F-4C8F-BA61-CADC5E6A96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4438-5A30-4E88-85B2-5FA7577C0863}" type="datetime1">
              <a:rPr lang="ru-RU" smtClean="0"/>
              <a:pPr/>
              <a:t>06.06.2023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C524-492F-4C8F-BA61-CADC5E6A96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3C81F-9060-4CEA-ABCC-99CE657A912E}" type="datetime1">
              <a:rPr lang="ru-RU" smtClean="0"/>
              <a:pPr/>
              <a:t>06.06.2023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C524-492F-4C8F-BA61-CADC5E6A96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8A5A-90E1-488B-A68E-1E57C4A0A952}" type="datetime1">
              <a:rPr lang="ru-RU" smtClean="0"/>
              <a:pPr/>
              <a:t>06.06.2023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C524-492F-4C8F-BA61-CADC5E6A96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BC140-6D72-4772-B8A1-46CB1091AC34}" type="datetime1">
              <a:rPr lang="ru-RU" smtClean="0"/>
              <a:pPr/>
              <a:t>06.06.2023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C524-492F-4C8F-BA61-CADC5E6A96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54B4A-06CC-4F7F-92CF-B00EC097F0DF}" type="datetime1">
              <a:rPr lang="ru-RU" smtClean="0"/>
              <a:pPr/>
              <a:t>06.06.2023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0C524-492F-4C8F-BA61-CADC5E6A96E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dz.ru/subjects/technology/7class/u34l4nt5vwpli/" TargetMode="External"/><Relationship Id="rId2" Type="http://schemas.openxmlformats.org/officeDocument/2006/relationships/hyperlink" Target="https://onlinetestpad.com/ru/testview/284909-goryachij-bati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ideouroki.net/tests/tiest-po-tiemie-ruchnaia-rospis-po-tkani.html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928934"/>
            <a:ext cx="7774632" cy="189964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Фиксированные 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виды повторения 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учебного 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материала на занятиях по обучению батику в условиях дополнительного образования детей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28794" y="5857892"/>
            <a:ext cx="5915044" cy="70960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Сенина Юлия Владимировна, педагог ДО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C524-492F-4C8F-BA61-CADC5E6A96E4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2357422" y="1857364"/>
            <a:ext cx="4629160" cy="7096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Мастер-класс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85918" y="357166"/>
            <a:ext cx="550069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100" dirty="0" smtClean="0">
                <a:latin typeface="Arial" pitchFamily="34" charset="0"/>
                <a:cs typeface="Arial" pitchFamily="34" charset="0"/>
              </a:rPr>
              <a:t>МУНИЦИПАЛЬНОЕ БЮДЖЕТНОЕ ОБРАЗОВАТЕЛЬНОЕ УЧРЕЖДЕНИЕ</a:t>
            </a:r>
          </a:p>
          <a:p>
            <a:pPr lvl="0" algn="ctr"/>
            <a:r>
              <a:rPr lang="ru-RU" sz="1100" dirty="0" smtClean="0">
                <a:latin typeface="Arial" pitchFamily="34" charset="0"/>
                <a:cs typeface="Arial" pitchFamily="34" charset="0"/>
              </a:rPr>
              <a:t>ДОПОЛНИТЕЛЬНОГО ОБРАЗОВАНИЯ  ДЕТЕЙ ЦЕНТР ДЕТСКОГО ТВОРЧЕСТВА «СОЗВЕЗДИЕ» ГОРОДСКОГО ОКРУГА ГОРОД УФА РЕСПУБЛИКИ БАШКОРТОСТАН</a:t>
            </a:r>
            <a:endParaRPr lang="ru-RU" sz="11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Фиксированное повторение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Взаимопроверка</a:t>
            </a:r>
            <a: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248" y="2142356"/>
            <a:ext cx="4544845" cy="3239410"/>
          </a:xfr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C524-492F-4C8F-BA61-CADC5E6A96E4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57158" y="1500174"/>
            <a:ext cx="328614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Взаимопроверка -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еще один способ повторения.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Разделившись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на две команды,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обучающиеся каждой команды отвечают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на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вопросы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затем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проверяют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ответы другой команды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  <a:cs typeface="Arial" pitchFamily="34" charset="0"/>
              </a:rPr>
              <a:t>Фиксированное </a:t>
            </a:r>
            <a:r>
              <a:rPr lang="ru-RU" sz="2800" dirty="0" err="1" smtClean="0">
                <a:solidFill>
                  <a:srgbClr val="7030A0"/>
                </a:solidFill>
                <a:latin typeface="Arial Black" pitchFamily="34" charset="0"/>
                <a:cs typeface="Arial" pitchFamily="34" charset="0"/>
              </a:rPr>
              <a:t>пофторение</a:t>
            </a:r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  <a:cs typeface="Arial" pitchFamily="34" charset="0"/>
              </a:rPr>
              <a:t> с </a:t>
            </a:r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  <a:cs typeface="Arial" pitchFamily="34" charset="0"/>
              </a:rPr>
              <a:t>использованием ИКТ</a:t>
            </a:r>
            <a:endParaRPr lang="ru-RU" sz="2800" dirty="0">
              <a:solidFill>
                <a:srgbClr val="7030A0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3911609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https</a:t>
            </a:r>
            <a:r>
              <a:rPr lang="en-US" dirty="0" smtClean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onlinetestpad.com/ru/testview/284909-goryachij-batik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https://onlinedz.ru/subjects/technology/7class/u34l4nt5vwpli</a:t>
            </a:r>
            <a:r>
              <a:rPr lang="en-US" dirty="0" smtClean="0">
                <a:hlinkClick r:id="rId3"/>
              </a:rPr>
              <a:t>/</a:t>
            </a:r>
            <a:endParaRPr lang="ru-RU" dirty="0" smtClean="0"/>
          </a:p>
          <a:p>
            <a:r>
              <a:rPr lang="en-US" dirty="0" smtClean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videouroki.net/tests/tiest-po-tiemie-ruchnaia-rospis-po-tkani.html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C524-492F-4C8F-BA61-CADC5E6A96E4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7030A0"/>
                </a:solidFill>
                <a:latin typeface="Arial Black" pitchFamily="34" charset="0"/>
                <a:cs typeface="Times New Roman" pitchFamily="18" charset="0"/>
              </a:rPr>
              <a:t>Выводы</a:t>
            </a:r>
            <a:endParaRPr lang="ru-RU" sz="3600" b="1" dirty="0">
              <a:solidFill>
                <a:srgbClr val="7030A0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00502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</a:p>
          <a:p>
            <a:pPr marL="0" indent="3429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Важно применять сочетание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разных форм, видов повторения и вариантов их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организации.</a:t>
            </a:r>
          </a:p>
          <a:p>
            <a:pPr marL="0" indent="342900" algn="just">
              <a:lnSpc>
                <a:spcPct val="110000"/>
              </a:lnSpc>
              <a:spcBef>
                <a:spcPts val="0"/>
              </a:spcBef>
              <a:buNone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marL="0" indent="34290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Каждая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из них имеет положительные и отрицательные стороны. Поэтому, важно умелое сочетание разных форм, видов повторения и вариантов их организации.</a:t>
            </a:r>
          </a:p>
          <a:p>
            <a:pPr marL="0" indent="34290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Педагогу следует помнить, что в любой вид повторения важно включать задания, требующие практического приложения знаний.</a:t>
            </a:r>
            <a:r>
              <a:rPr lang="ru-RU" dirty="0" smtClean="0"/>
              <a:t> </a:t>
            </a:r>
          </a:p>
          <a:p>
            <a:pPr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C524-492F-4C8F-BA61-CADC5E6A96E4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928934"/>
            <a:ext cx="7774632" cy="189964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Фиксированные 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виды 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повторения учебного 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материала на занятиях по обучению батику в условиях дополнительного образования детей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28794" y="5857892"/>
            <a:ext cx="5915044" cy="70960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Сенина Юлия Владимировна, педагог ДО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C524-492F-4C8F-BA61-CADC5E6A96E4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2357422" y="1857364"/>
            <a:ext cx="4629160" cy="7096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Мастер-класс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85918" y="357166"/>
            <a:ext cx="550069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100" dirty="0" smtClean="0">
                <a:latin typeface="Arial" pitchFamily="34" charset="0"/>
                <a:cs typeface="Arial" pitchFamily="34" charset="0"/>
              </a:rPr>
              <a:t>МУНИЦИПАЛЬНОЕ БЮДЖЕТНОЕ ОБРАЗОВАТЕЛЬНОЕ УЧРЕЖДЕНИЕ</a:t>
            </a:r>
          </a:p>
          <a:p>
            <a:pPr lvl="0" algn="ctr"/>
            <a:r>
              <a:rPr lang="ru-RU" sz="1100" dirty="0" smtClean="0">
                <a:latin typeface="Arial" pitchFamily="34" charset="0"/>
                <a:cs typeface="Arial" pitchFamily="34" charset="0"/>
              </a:rPr>
              <a:t>ДОПОЛНИТЕЛЬНОГО ОБРАЗОВАНИЯ  ДЕТЕЙ ЦЕНТР ДЕТСКОГО ТВОРЧЕСТВА «СОЗВЕЗДИЕ» ГОРОДСКОГО ОКРУГА ГОРОД УФА РЕСПУБЛИКИ БАШКОРТОСТАН</a:t>
            </a:r>
            <a:endParaRPr lang="ru-RU" sz="11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7030A0"/>
                </a:solidFill>
                <a:latin typeface="Arial Black" pitchFamily="34" charset="0"/>
              </a:rPr>
              <a:t>Цель мастер-класса</a:t>
            </a:r>
            <a:endParaRPr lang="ru-RU" sz="3200" dirty="0">
              <a:solidFill>
                <a:srgbClr val="7030A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357694"/>
            <a:ext cx="8229600" cy="1768469"/>
          </a:xfrm>
        </p:spPr>
        <p:txBody>
          <a:bodyPr>
            <a:normAutofit/>
          </a:bodyPr>
          <a:lstStyle/>
          <a:p>
            <a:pPr indent="3429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предлагаемые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виды повторения могут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применяться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педагогами на занятиях в условиях дополнительного образования детей 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C524-492F-4C8F-BA61-CADC5E6A96E4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57200" y="1600201"/>
            <a:ext cx="8229600" cy="11144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Поделиться опытом использования фиксированных видов повторения учебного материала на занятиях по обучению батику в условиях дополнительного образования детей 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714348" y="285749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Практическая значимость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2" y="785794"/>
            <a:ext cx="2143125" cy="2149053"/>
          </a:xfr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C524-492F-4C8F-BA61-CADC5E6A96E4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00034" y="428604"/>
            <a:ext cx="864396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Актуальность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повторения учебного материала</a:t>
            </a:r>
            <a:b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на занятиях по батику</a:t>
            </a: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500034" y="3643314"/>
            <a:ext cx="8286808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 основном материал каждого занятия опирается на содержание предыдущих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занятий.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Поэтому,  в ходе повторения устанавливается связь предыдущего учебного материала с последующими, что в итоге обеспечивает восприятие его ребенком как целостной структуры.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Традиционно повторение проводится в начале занятия. Но не является абсолютно обязательным, повторение может быть проведено в конце занятия, в процессе изучения нового материала, возможны занятия без повторения.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Продолжительность  повторения занимает 3-5 минут, в исключительных случаях он может продолжаться до 10 минут.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643174" y="1571612"/>
            <a:ext cx="5929354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Повторение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выполняет важные образовательные, развивающие функции: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 закрепляет и систематизирует знания;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 формирует навыки учебного труда;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 позволяет педагогу получить обратную информацию об образовательном уровне объединения, а значит избежать «топтания на месте» и восполнить упущенное.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Виды повторения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596" y="1643050"/>
            <a:ext cx="2241806" cy="1851819"/>
          </a:xfrm>
        </p:spPr>
      </p:pic>
      <p:pic>
        <p:nvPicPr>
          <p:cNvPr id="10" name="Объект 9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2132" y="1357298"/>
            <a:ext cx="2548968" cy="2156820"/>
          </a:xfr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C524-492F-4C8F-BA61-CADC5E6A96E4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857224" y="3687901"/>
            <a:ext cx="71438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Существует два вида повторения: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устное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фиксированное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Каждый из них может быть организовано и как фронтальное, и как индивидуальное.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Каждый из них может быть организован: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- фронтально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 индивидуально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7030A0"/>
                </a:solidFill>
              </a:rPr>
              <a:t>Фиксированное </a:t>
            </a:r>
            <a:r>
              <a:rPr lang="ru-RU" sz="3600" b="1" dirty="0" smtClean="0">
                <a:solidFill>
                  <a:srgbClr val="7030A0"/>
                </a:solidFill>
              </a:rPr>
              <a:t>повторение</a:t>
            </a:r>
            <a:r>
              <a:rPr lang="ru-RU" sz="3600" b="1" dirty="0">
                <a:solidFill>
                  <a:srgbClr val="1F497D"/>
                </a:solidFill>
              </a:rPr>
              <a:t/>
            </a:r>
            <a:br>
              <a:rPr lang="ru-RU" sz="3600" b="1" dirty="0">
                <a:solidFill>
                  <a:srgbClr val="1F497D"/>
                </a:solidFill>
              </a:rPr>
            </a:br>
            <a:endParaRPr lang="ru-RU" sz="3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C524-492F-4C8F-BA61-CADC5E6A96E4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Как и устное, может быть </a:t>
            </a:r>
            <a:r>
              <a:rPr lang="ru-RU" u="sng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фронтальным или индивидуальным</a:t>
            </a:r>
            <a:r>
              <a:rPr lang="ru-RU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800" dirty="0" smtClean="0"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При фиксированном повторении дети отвечают на заданные вопросы на листочках бумаги или на доске с помощью схем, рисунков. Ребята могут что-то подчеркнуть в готовом тексте.</a:t>
            </a:r>
            <a:endParaRPr lang="ru-RU" sz="800" dirty="0" smtClean="0"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Я использую такой вид повторения на промежуточных и итоговых тестированиях.</a:t>
            </a:r>
            <a:endParaRPr lang="ru-RU" sz="800" dirty="0" smtClean="0"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Предлагаю вопросы и задания в виде тестов.</a:t>
            </a:r>
            <a:endParaRPr lang="ru-RU" sz="800" dirty="0" smtClean="0"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Либо найти соответствие между техникой и материалами…</a:t>
            </a:r>
            <a:endParaRPr lang="ru-RU" sz="800" dirty="0" smtClean="0"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8. Дополните ответы</a:t>
            </a:r>
            <a:endParaRPr lang="ru-RU" sz="800" dirty="0" smtClean="0"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9.Исправьте ошибки в этапах выполнения работы</a:t>
            </a:r>
            <a:endParaRPr lang="ru-RU" sz="800" dirty="0" smtClean="0"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в технике холодный батик.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9165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57158" y="-214338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Устное повторение. Беседа.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C524-492F-4C8F-BA61-CADC5E6A96E4}" type="slidenum">
              <a:rPr lang="ru-RU" smtClean="0"/>
              <a:pPr/>
              <a:t>6</a:t>
            </a:fld>
            <a:endParaRPr lang="ru-RU"/>
          </a:p>
        </p:txBody>
      </p:sp>
      <p:pic>
        <p:nvPicPr>
          <p:cNvPr id="11" name="Объект 10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2" y="1214422"/>
            <a:ext cx="2588680" cy="1941510"/>
          </a:xfrm>
        </p:spPr>
      </p:pic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3000364" y="928670"/>
            <a:ext cx="5643538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При 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устном фронтальном повторении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 основным методом является беседа. Она позволяет получить обратную связь от детей, поддерживает высокую активность, создает благоприятные условия для организации общения между учащимися, введение в это общение элементов дискуссии, что очень важно для реализации развивающего обучения.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Сущность 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индивидуального устного повторения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 заключается в том, что обучающиеся на предложенный педагогом вопрос или задание должны ответить связным рассказом.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Такой вид повторения имеет свои положительные и отрицательные стороны. Его провести гораздо труднее, т.к. в этом случае значительно ниже бывает активность группы.  Не все дети могут сосредоточиться на ответе одного ребенка и внимательно его выслушать. Педагогу приходится прибегать к дополнительным приемам активизации внимания.</a:t>
            </a: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Труднее этот вид и для самого обучающегося. Ребенок не только должен знать материал, но и работать над формой его изложения. Этот вид повторения я использую только в старшей группах 3го года обучения.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288220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Фиксированное повторение</a:t>
            </a:r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Примеры заданий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457200" y="2285992"/>
            <a:ext cx="3400420" cy="3840171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indent="0">
              <a:spcBef>
                <a:spcPts val="0"/>
              </a:spcBef>
              <a:buNone/>
            </a:pPr>
            <a:r>
              <a:rPr lang="ru-RU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Ткань </a:t>
            </a:r>
            <a:r>
              <a:rPr lang="ru-RU" sz="20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натягивается на подрамник</a:t>
            </a:r>
            <a:r>
              <a:rPr lang="ru-RU" sz="2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indent="0">
              <a:spcBef>
                <a:spcPts val="0"/>
              </a:spcBef>
              <a:buNone/>
            </a:pPr>
            <a:endParaRPr lang="ru-RU" sz="20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А) слабо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Б) средне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В) плотно</a:t>
            </a:r>
          </a:p>
          <a:p>
            <a:endParaRPr lang="ru-RU" sz="3200" dirty="0" smtClean="0">
              <a:solidFill>
                <a:srgbClr val="0000FF"/>
              </a:solidFill>
            </a:endParaRPr>
          </a:p>
          <a:p>
            <a:endParaRPr lang="ru-RU" sz="3200" dirty="0"/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>
          <a:xfrm>
            <a:off x="4427984" y="1556792"/>
            <a:ext cx="4258816" cy="4896544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9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Найдите соответствие между техникой(1) и материалами, инструментами(2</a:t>
            </a:r>
            <a:r>
              <a:rPr lang="ru-RU" sz="1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):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9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9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900" b="1" dirty="0" smtClean="0">
                <a:latin typeface="Arial" pitchFamily="34" charset="0"/>
                <a:cs typeface="Arial" pitchFamily="34" charset="0"/>
              </a:rPr>
              <a:t>1.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Свободная </a:t>
            </a:r>
            <a:r>
              <a:rPr lang="ru-RU" sz="1900" dirty="0">
                <a:latin typeface="Arial" pitchFamily="34" charset="0"/>
                <a:cs typeface="Arial" pitchFamily="34" charset="0"/>
              </a:rPr>
              <a:t>роспись по 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сырому</a:t>
            </a:r>
            <a:r>
              <a:rPr lang="ru-RU" sz="1900" dirty="0">
                <a:latin typeface="Arial" pitchFamily="34" charset="0"/>
                <a:cs typeface="Arial" pitchFamily="34" charset="0"/>
              </a:rPr>
              <a:t/>
            </a:r>
            <a:br>
              <a:rPr lang="ru-RU" sz="1900" dirty="0">
                <a:latin typeface="Arial" pitchFamily="34" charset="0"/>
                <a:cs typeface="Arial" pitchFamily="34" charset="0"/>
              </a:rPr>
            </a:br>
            <a:r>
              <a:rPr lang="ru-RU" sz="1900" dirty="0">
                <a:latin typeface="Arial" pitchFamily="34" charset="0"/>
                <a:cs typeface="Arial" pitchFamily="34" charset="0"/>
              </a:rPr>
              <a:t>Техника работы с 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воском</a:t>
            </a:r>
            <a:r>
              <a:rPr lang="ru-RU" sz="1900" dirty="0">
                <a:latin typeface="Arial" pitchFamily="34" charset="0"/>
                <a:cs typeface="Arial" pitchFamily="34" charset="0"/>
              </a:rPr>
              <a:t/>
            </a:r>
            <a:br>
              <a:rPr lang="ru-RU" sz="1900" dirty="0">
                <a:latin typeface="Arial" pitchFamily="34" charset="0"/>
                <a:cs typeface="Arial" pitchFamily="34" charset="0"/>
              </a:rPr>
            </a:br>
            <a:r>
              <a:rPr lang="ru-RU" sz="1900" dirty="0">
                <a:latin typeface="Arial" pitchFamily="34" charset="0"/>
                <a:cs typeface="Arial" pitchFamily="34" charset="0"/>
              </a:rPr>
              <a:t>Узелковый батик</a:t>
            </a:r>
            <a:br>
              <a:rPr lang="ru-RU" sz="1900" dirty="0">
                <a:latin typeface="Arial" pitchFamily="34" charset="0"/>
                <a:cs typeface="Arial" pitchFamily="34" charset="0"/>
              </a:rPr>
            </a:br>
            <a:r>
              <a:rPr lang="ru-RU" sz="1900" dirty="0" err="1" smtClean="0">
                <a:latin typeface="Arial" pitchFamily="34" charset="0"/>
                <a:cs typeface="Arial" pitchFamily="34" charset="0"/>
              </a:rPr>
              <a:t>Бандана</a:t>
            </a:r>
            <a:endParaRPr lang="ru-RU" sz="19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900" dirty="0">
                <a:latin typeface="Arial" pitchFamily="34" charset="0"/>
                <a:cs typeface="Arial" pitchFamily="34" charset="0"/>
              </a:rPr>
              <a:t/>
            </a:r>
            <a:br>
              <a:rPr lang="ru-RU" sz="1900" dirty="0">
                <a:latin typeface="Arial" pitchFamily="34" charset="0"/>
                <a:cs typeface="Arial" pitchFamily="34" charset="0"/>
              </a:rPr>
            </a:br>
            <a:r>
              <a:rPr lang="ru-RU" sz="1900" b="1" dirty="0">
                <a:latin typeface="Arial" pitchFamily="34" charset="0"/>
                <a:cs typeface="Arial" pitchFamily="34" charset="0"/>
              </a:rPr>
              <a:t>2. 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Ткань</a:t>
            </a:r>
            <a:r>
              <a:rPr lang="ru-RU" sz="1900" dirty="0">
                <a:latin typeface="Arial" pitchFamily="34" charset="0"/>
                <a:cs typeface="Arial" pitchFamily="34" charset="0"/>
              </a:rPr>
              <a:t>, нитки, красители</a:t>
            </a:r>
            <a:br>
              <a:rPr lang="ru-RU" sz="1900" dirty="0">
                <a:latin typeface="Arial" pitchFamily="34" charset="0"/>
                <a:cs typeface="Arial" pitchFamily="34" charset="0"/>
              </a:rPr>
            </a:br>
            <a:r>
              <a:rPr lang="ru-RU" sz="1900" dirty="0">
                <a:latin typeface="Arial" pitchFamily="34" charset="0"/>
                <a:cs typeface="Arial" pitchFamily="34" charset="0"/>
              </a:rPr>
              <a:t>Свечка, вода, красители, кисти</a:t>
            </a:r>
            <a:br>
              <a:rPr lang="ru-RU" sz="1900" dirty="0">
                <a:latin typeface="Arial" pitchFamily="34" charset="0"/>
                <a:cs typeface="Arial" pitchFamily="34" charset="0"/>
              </a:rPr>
            </a:br>
            <a:r>
              <a:rPr lang="ru-RU" sz="1900" dirty="0">
                <a:latin typeface="Arial" pitchFamily="34" charset="0"/>
                <a:cs typeface="Arial" pitchFamily="34" charset="0"/>
              </a:rPr>
              <a:t>Только ткань, вода, кисти, красители</a:t>
            </a:r>
            <a:br>
              <a:rPr lang="ru-RU" sz="1900" dirty="0">
                <a:latin typeface="Arial" pitchFamily="34" charset="0"/>
                <a:cs typeface="Arial" pitchFamily="34" charset="0"/>
              </a:rPr>
            </a:br>
            <a:r>
              <a:rPr lang="ru-RU" sz="1900" dirty="0">
                <a:latin typeface="Arial" pitchFamily="34" charset="0"/>
                <a:cs typeface="Arial" pitchFamily="34" charset="0"/>
              </a:rPr>
              <a:t>Резервирующий состав, красители, 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ткань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C524-492F-4C8F-BA61-CADC5E6A96E4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7030A0"/>
                </a:solidFill>
              </a:rPr>
              <a:t>Фиксированное </a:t>
            </a:r>
            <a:r>
              <a:rPr lang="ru-RU" sz="4000" b="1" dirty="0" smtClean="0">
                <a:solidFill>
                  <a:srgbClr val="7030A0"/>
                </a:solidFill>
              </a:rPr>
              <a:t>повторение</a:t>
            </a:r>
            <a:br>
              <a:rPr lang="ru-RU" sz="4000" b="1" dirty="0" smtClean="0">
                <a:solidFill>
                  <a:srgbClr val="7030A0"/>
                </a:solidFill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Примеры заданий :</a:t>
            </a:r>
            <a:r>
              <a:rPr lang="ru-RU" dirty="0">
                <a:solidFill>
                  <a:srgbClr val="7030A0"/>
                </a:solidFill>
              </a:rPr>
              <a:t/>
            </a:r>
            <a:br>
              <a:rPr lang="ru-RU" dirty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500034" y="2000240"/>
            <a:ext cx="2971792" cy="4525963"/>
          </a:xfrm>
          <a:ln>
            <a:solidFill>
              <a:schemeClr val="accent1"/>
            </a:solidFill>
          </a:ln>
        </p:spPr>
        <p:txBody>
          <a:bodyPr>
            <a:normAutofit fontScale="40000" lnSpcReduction="20000"/>
          </a:bodyPr>
          <a:lstStyle/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Дополните </a:t>
            </a:r>
            <a:r>
              <a:rPr lang="ru-RU" sz="45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ответы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5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1. Холодный батик – это…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5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__________________________________________</a:t>
            </a:r>
            <a:endParaRPr lang="ru-RU" sz="45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5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2. Горячий батик – это…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5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__________________________________________</a:t>
            </a:r>
            <a:endParaRPr lang="ru-RU" sz="45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3857620" y="1500174"/>
            <a:ext cx="4686304" cy="5214974"/>
          </a:xfrm>
          <a:ln>
            <a:solidFill>
              <a:schemeClr val="accent1"/>
            </a:solidFill>
          </a:ln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3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1. Перед вами образцы ткани, выберете те, которые подходят для горячего батика.</a:t>
            </a:r>
          </a:p>
          <a:p>
            <a:r>
              <a:rPr lang="ru-RU" sz="3800" dirty="0" smtClean="0"/>
              <a:t>лен</a:t>
            </a:r>
          </a:p>
          <a:p>
            <a:r>
              <a:rPr lang="ru-RU" sz="3800" dirty="0" smtClean="0"/>
              <a:t>шелк</a:t>
            </a:r>
          </a:p>
          <a:p>
            <a:r>
              <a:rPr lang="ru-RU" sz="3800" dirty="0" smtClean="0"/>
              <a:t>кожа</a:t>
            </a:r>
          </a:p>
          <a:p>
            <a:r>
              <a:rPr lang="ru-RU" sz="3800" dirty="0" smtClean="0"/>
              <a:t>хлопок</a:t>
            </a:r>
          </a:p>
          <a:p>
            <a:r>
              <a:rPr lang="ru-RU" sz="3800" dirty="0" err="1" smtClean="0"/>
              <a:t>стрейч</a:t>
            </a:r>
            <a:endParaRPr lang="ru-RU" sz="3800" dirty="0" smtClean="0"/>
          </a:p>
          <a:p>
            <a:r>
              <a:rPr lang="ru-RU" sz="3800" dirty="0" smtClean="0"/>
              <a:t>шифон</a:t>
            </a:r>
          </a:p>
          <a:p>
            <a:r>
              <a:rPr lang="ru-RU" sz="3800" dirty="0" smtClean="0"/>
              <a:t>Шерсть</a:t>
            </a:r>
          </a:p>
          <a:p>
            <a:pPr>
              <a:buNone/>
            </a:pPr>
            <a:r>
              <a:rPr lang="ru-RU" sz="3800" dirty="0" smtClean="0"/>
              <a:t/>
            </a:r>
            <a:br>
              <a:rPr lang="ru-RU" sz="3800" dirty="0" smtClean="0"/>
            </a:br>
            <a:r>
              <a:rPr lang="ru-RU" sz="3800" dirty="0" smtClean="0"/>
              <a:t/>
            </a:r>
            <a:br>
              <a:rPr lang="ru-RU" sz="3800" dirty="0" smtClean="0"/>
            </a:br>
            <a:endParaRPr lang="ru-RU" sz="3800" dirty="0" smtClean="0"/>
          </a:p>
          <a:p>
            <a:pPr>
              <a:buNone/>
            </a:pPr>
            <a:r>
              <a:rPr lang="ru-RU" sz="3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2. Перед вами образцы ткани, выберете те, которые подходят для холодного батика.</a:t>
            </a:r>
          </a:p>
          <a:p>
            <a:r>
              <a:rPr lang="ru-RU" sz="3800" dirty="0" smtClean="0"/>
              <a:t>кашемир</a:t>
            </a:r>
          </a:p>
          <a:p>
            <a:r>
              <a:rPr lang="ru-RU" sz="3800" dirty="0" smtClean="0"/>
              <a:t>шелк</a:t>
            </a:r>
          </a:p>
          <a:p>
            <a:r>
              <a:rPr lang="ru-RU" sz="3800" dirty="0" smtClean="0"/>
              <a:t>атлас</a:t>
            </a:r>
          </a:p>
          <a:p>
            <a:r>
              <a:rPr lang="ru-RU" sz="3800" dirty="0" smtClean="0"/>
              <a:t>хлопок</a:t>
            </a:r>
          </a:p>
          <a:p>
            <a:r>
              <a:rPr lang="ru-RU" sz="3800" dirty="0" err="1" smtClean="0"/>
              <a:t>фатин</a:t>
            </a:r>
            <a:endParaRPr lang="ru-RU" sz="3800" dirty="0" smtClean="0"/>
          </a:p>
          <a:p>
            <a:r>
              <a:rPr lang="ru-RU" sz="3800" dirty="0" smtClean="0"/>
              <a:t>шифон</a:t>
            </a:r>
          </a:p>
          <a:p>
            <a:r>
              <a:rPr lang="ru-RU" sz="3800" dirty="0" smtClean="0"/>
              <a:t>Шерсть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C524-492F-4C8F-BA61-CADC5E6A96E4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3953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7030A0"/>
                </a:solidFill>
              </a:rPr>
              <a:t>Фиксированное </a:t>
            </a:r>
            <a:r>
              <a:rPr lang="ru-RU" sz="3600" b="1" dirty="0" smtClean="0">
                <a:solidFill>
                  <a:srgbClr val="7030A0"/>
                </a:solidFill>
              </a:rPr>
              <a:t>повторение</a:t>
            </a:r>
            <a:r>
              <a:rPr lang="ru-RU" sz="3600" b="1" dirty="0">
                <a:solidFill>
                  <a:srgbClr val="1F497D"/>
                </a:solidFill>
              </a:rPr>
              <a:t/>
            </a:r>
            <a:br>
              <a:rPr lang="ru-RU" sz="3600" b="1" dirty="0">
                <a:solidFill>
                  <a:srgbClr val="1F497D"/>
                </a:solidFill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Примеры заданий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400420" cy="395128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lvl="0" indent="0">
              <a:spcBef>
                <a:spcPts val="0"/>
              </a:spcBef>
              <a:buNone/>
            </a:pPr>
            <a:r>
              <a:rPr lang="ru-RU" sz="19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Исправьте ошибки в этапах выполнения </a:t>
            </a:r>
            <a:r>
              <a:rPr lang="ru-RU" sz="1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работы в </a:t>
            </a:r>
            <a:r>
              <a:rPr lang="ru-RU" sz="19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технике холодный батик:</a:t>
            </a:r>
            <a:r>
              <a:rPr lang="ru-RU" sz="1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ru-RU" sz="1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19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Выполнение </a:t>
            </a:r>
            <a:r>
              <a:rPr lang="ru-RU" sz="1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изображения в </a:t>
            </a:r>
            <a:r>
              <a:rPr lang="ru-RU" sz="19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цвете.</a:t>
            </a:r>
            <a:r>
              <a:rPr lang="ru-RU" sz="1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ru-RU" sz="1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19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Создание эскиза.</a:t>
            </a:r>
            <a:r>
              <a:rPr lang="ru-RU" sz="1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ru-RU" sz="1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19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Определение </a:t>
            </a:r>
            <a:r>
              <a:rPr lang="ru-RU" sz="1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композиции </a:t>
            </a:r>
            <a:r>
              <a:rPr lang="ru-RU" sz="19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изображения.</a:t>
            </a:r>
            <a:r>
              <a:rPr lang="ru-RU" sz="1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ru-RU" sz="1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19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Перевод </a:t>
            </a:r>
            <a:r>
              <a:rPr lang="ru-RU" sz="1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эскиза на </a:t>
            </a:r>
            <a:r>
              <a:rPr lang="ru-RU" sz="19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ткань.</a:t>
            </a:r>
            <a:r>
              <a:rPr lang="ru-RU" sz="1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ru-RU" sz="1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19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Оформление работы.</a:t>
            </a:r>
            <a:endParaRPr lang="ru-RU" sz="19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>
          <a:xfrm>
            <a:off x="4071934" y="1714488"/>
            <a:ext cx="4613279" cy="4697427"/>
          </a:xfrm>
          <a:ln>
            <a:solidFill>
              <a:schemeClr val="accent1"/>
            </a:solidFill>
          </a:ln>
        </p:spPr>
        <p:txBody>
          <a:bodyPr>
            <a:normAutofit fontScale="62500" lnSpcReduction="20000"/>
          </a:bodyPr>
          <a:lstStyle/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3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Какие инструменты и материалы используются в технике холодного батика?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3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(ответ)</a:t>
            </a:r>
          </a:p>
          <a:p>
            <a:pPr lvl="1"/>
            <a:r>
              <a:rPr lang="ru-RU" sz="2600" dirty="0" smtClean="0">
                <a:latin typeface="Arial" pitchFamily="34" charset="0"/>
                <a:cs typeface="Arial" pitchFamily="34" charset="0"/>
              </a:rPr>
              <a:t>ткань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lvl="1"/>
            <a:r>
              <a:rPr lang="ru-RU" sz="2600" dirty="0" smtClean="0">
                <a:latin typeface="Arial" pitchFamily="34" charset="0"/>
                <a:cs typeface="Arial" pitchFamily="34" charset="0"/>
              </a:rPr>
              <a:t>рама и кнопки;</a:t>
            </a:r>
          </a:p>
          <a:p>
            <a:pPr lvl="1"/>
            <a:r>
              <a:rPr lang="ru-RU" sz="2600" dirty="0" smtClean="0">
                <a:latin typeface="Arial" pitchFamily="34" charset="0"/>
                <a:cs typeface="Arial" pitchFamily="34" charset="0"/>
              </a:rPr>
              <a:t>карандаш;</a:t>
            </a:r>
          </a:p>
          <a:p>
            <a:pPr lvl="1"/>
            <a:r>
              <a:rPr lang="ru-RU" sz="2600" dirty="0" smtClean="0">
                <a:latin typeface="Arial" pitchFamily="34" charset="0"/>
                <a:cs typeface="Arial" pitchFamily="34" charset="0"/>
              </a:rPr>
              <a:t>стеклянная трубочка для резерва;</a:t>
            </a:r>
          </a:p>
          <a:p>
            <a:pPr lvl="1"/>
            <a:r>
              <a:rPr lang="ru-RU" sz="2600" dirty="0" smtClean="0">
                <a:latin typeface="Arial" pitchFamily="34" charset="0"/>
                <a:cs typeface="Arial" pitchFamily="34" charset="0"/>
              </a:rPr>
              <a:t>резервирующий состав;</a:t>
            </a:r>
          </a:p>
          <a:p>
            <a:pPr lvl="1"/>
            <a:r>
              <a:rPr lang="ru-RU" sz="2600" dirty="0" smtClean="0">
                <a:latin typeface="Arial" pitchFamily="34" charset="0"/>
                <a:cs typeface="Arial" pitchFamily="34" charset="0"/>
              </a:rPr>
              <a:t>краски батик.;</a:t>
            </a:r>
          </a:p>
          <a:p>
            <a:pPr lvl="1"/>
            <a:r>
              <a:rPr lang="ru-RU" sz="2600" dirty="0" smtClean="0">
                <a:latin typeface="Arial" pitchFamily="34" charset="0"/>
                <a:cs typeface="Arial" pitchFamily="34" charset="0"/>
              </a:rPr>
              <a:t>кисти от тонких № 2 до толстых № 8;</a:t>
            </a:r>
          </a:p>
          <a:p>
            <a:pPr lvl="1"/>
            <a:r>
              <a:rPr lang="ru-RU" sz="2600" dirty="0" smtClean="0">
                <a:latin typeface="Arial" pitchFamily="34" charset="0"/>
                <a:cs typeface="Arial" pitchFamily="34" charset="0"/>
              </a:rPr>
              <a:t>палитра;</a:t>
            </a:r>
          </a:p>
          <a:p>
            <a:pPr lvl="1"/>
            <a:r>
              <a:rPr lang="ru-RU" sz="2600" dirty="0" smtClean="0">
                <a:latin typeface="Arial" pitchFamily="34" charset="0"/>
                <a:cs typeface="Arial" pitchFamily="34" charset="0"/>
              </a:rPr>
              <a:t>ёмкость с водой;</a:t>
            </a:r>
          </a:p>
          <a:p>
            <a:pPr lvl="1"/>
            <a:r>
              <a:rPr lang="ru-RU" sz="2600" dirty="0" smtClean="0">
                <a:latin typeface="Arial" pitchFamily="34" charset="0"/>
                <a:cs typeface="Arial" pitchFamily="34" charset="0"/>
              </a:rPr>
              <a:t>ватные палочки (по 1 на каждый цвет);</a:t>
            </a:r>
          </a:p>
          <a:p>
            <a:pPr lvl="1"/>
            <a:r>
              <a:rPr lang="ru-RU" sz="2600" dirty="0" smtClean="0">
                <a:latin typeface="Arial" pitchFamily="34" charset="0"/>
                <a:cs typeface="Arial" pitchFamily="34" charset="0"/>
              </a:rPr>
              <a:t>тряпки для удаления лишней влаги с кистей;</a:t>
            </a:r>
          </a:p>
          <a:p>
            <a:pPr lvl="1"/>
            <a:r>
              <a:rPr lang="ru-RU" sz="2600" dirty="0" smtClean="0">
                <a:latin typeface="Arial" pitchFamily="34" charset="0"/>
                <a:cs typeface="Arial" pitchFamily="34" charset="0"/>
              </a:rPr>
              <a:t>фен; утюг.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0C524-492F-4C8F-BA61-CADC5E6A96E4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9165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1883</TotalTime>
  <Words>517</Words>
  <Application>Microsoft Office PowerPoint</Application>
  <PresentationFormat>Экран (4:3)</PresentationFormat>
  <Paragraphs>118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Фиксированные виды повторения учебного материала на занятиях по обучению батику в условиях дополнительного образования детей</vt:lpstr>
      <vt:lpstr>Цель мастер-класса</vt:lpstr>
      <vt:lpstr>Слайд 3</vt:lpstr>
      <vt:lpstr> Виды повторения </vt:lpstr>
      <vt:lpstr>Фиксированное повторение </vt:lpstr>
      <vt:lpstr> Устное повторение. Беседа.</vt:lpstr>
      <vt:lpstr>Фиксированное повторение Примеры заданий</vt:lpstr>
      <vt:lpstr>Фиксированное повторение  Примеры заданий : </vt:lpstr>
      <vt:lpstr>Фиксированное повторение  Примеры заданий</vt:lpstr>
      <vt:lpstr>Фиксированное повторение.  Взаимопроверка </vt:lpstr>
      <vt:lpstr>Фиксированное пофторение с использованием ИКТ</vt:lpstr>
      <vt:lpstr> Выводы</vt:lpstr>
      <vt:lpstr>Фиксированные виды повторения учебного материала на занятиях по обучению батику в условиях дополнительного образования детей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Alfiya</dc:creator>
  <cp:lastModifiedBy>Alfiya</cp:lastModifiedBy>
  <cp:revision>57</cp:revision>
  <dcterms:created xsi:type="dcterms:W3CDTF">2023-03-20T07:18:22Z</dcterms:created>
  <dcterms:modified xsi:type="dcterms:W3CDTF">2023-06-06T06:08:20Z</dcterms:modified>
</cp:coreProperties>
</file>