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66" r:id="rId15"/>
    <p:sldId id="267" r:id="rId16"/>
    <p:sldId id="268" r:id="rId17"/>
    <p:sldId id="269" r:id="rId18"/>
    <p:sldId id="270" r:id="rId19"/>
  </p:sldIdLst>
  <p:sldSz cx="10404475" cy="7315200"/>
  <p:notesSz cx="6858000" cy="9144000"/>
  <p:defaultTextStyle>
    <a:defPPr>
      <a:defRPr lang="ru-RU"/>
    </a:defPPr>
    <a:lvl1pPr marL="0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58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515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773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5030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288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545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803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0060" algn="l" defTabSz="10125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6D"/>
    <a:srgbClr val="4F975B"/>
    <a:srgbClr val="559D61"/>
    <a:srgbClr val="508848"/>
    <a:srgbClr val="528D4D"/>
    <a:srgbClr val="589753"/>
    <a:srgbClr val="60A55B"/>
    <a:srgbClr val="73B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50" y="-120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85251" y="5706564"/>
            <a:ext cx="9819225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52" tIns="50626" rIns="101252" bIns="50626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33520" y="5176973"/>
            <a:ext cx="9624139" cy="1303867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33520" y="4145280"/>
            <a:ext cx="9624139" cy="975360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06258" indent="0" algn="ctr">
              <a:buNone/>
            </a:lvl2pPr>
            <a:lvl3pPr marL="1012515" indent="0" algn="ctr">
              <a:buNone/>
            </a:lvl3pPr>
            <a:lvl4pPr marL="1518773" indent="0" algn="ctr">
              <a:buNone/>
            </a:lvl4pPr>
            <a:lvl5pPr marL="2025030" indent="0" algn="ctr">
              <a:buNone/>
            </a:lvl5pPr>
            <a:lvl6pPr marL="2531288" indent="0" algn="ctr">
              <a:buNone/>
            </a:lvl6pPr>
            <a:lvl7pPr marL="3037545" indent="0" algn="ctr">
              <a:buNone/>
            </a:lvl7pPr>
            <a:lvl8pPr marL="3543803" indent="0" algn="ctr">
              <a:buNone/>
            </a:lvl8pPr>
            <a:lvl9pPr marL="405006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364029" y="6905550"/>
            <a:ext cx="863571" cy="263347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03356" y="585896"/>
            <a:ext cx="2080895" cy="624162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225" y="585896"/>
            <a:ext cx="7109725" cy="624162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075086" y="81282"/>
            <a:ext cx="3294750" cy="308187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364029" y="6905550"/>
            <a:ext cx="863571" cy="263347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85251" y="3674564"/>
            <a:ext cx="9819225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52" tIns="50626" rIns="101252" bIns="50626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33520" y="1788160"/>
            <a:ext cx="9624139" cy="1300480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5353" y="3143560"/>
            <a:ext cx="9884251" cy="1263813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43348" y="487680"/>
            <a:ext cx="9884251" cy="89733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46816" y="1706880"/>
            <a:ext cx="4768718" cy="503936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288941" y="1706880"/>
            <a:ext cx="4942126" cy="503936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46816" y="5770882"/>
            <a:ext cx="9797547" cy="94149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0243" y="711201"/>
            <a:ext cx="4881998" cy="682413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285332" y="711201"/>
            <a:ext cx="4883913" cy="682413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0243" y="1403776"/>
            <a:ext cx="4881998" cy="420454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289547" y="1403776"/>
            <a:ext cx="4879699" cy="420454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64027" y="6908801"/>
            <a:ext cx="867040" cy="263347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85251" y="6421121"/>
            <a:ext cx="9819225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52" tIns="50626" rIns="101252" bIns="5062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43348" y="487680"/>
            <a:ext cx="9884251" cy="89733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85251" y="6239060"/>
            <a:ext cx="9819225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52" tIns="50626" rIns="101252" bIns="50626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20224" y="5852162"/>
            <a:ext cx="9624139" cy="555413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20226" y="650240"/>
            <a:ext cx="3423001" cy="5120640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7861" y="650240"/>
            <a:ext cx="6076504" cy="512064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988382" y="657743"/>
            <a:ext cx="5722461" cy="390144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33521" y="5326678"/>
            <a:ext cx="6676205" cy="557107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33521" y="5902101"/>
            <a:ext cx="6676205" cy="819573"/>
          </a:xfrm>
        </p:spPr>
        <p:txBody>
          <a:bodyPr lIns="121502" tIns="0"/>
          <a:lstStyle>
            <a:lvl1pPr marL="0" indent="0"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85251" y="1120959"/>
            <a:ext cx="9819225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52" tIns="50626" rIns="101252" bIns="50626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6816" y="1657774"/>
            <a:ext cx="9884251" cy="4827694"/>
          </a:xfrm>
          <a:prstGeom prst="rect">
            <a:avLst/>
          </a:prstGeom>
        </p:spPr>
        <p:txBody>
          <a:bodyPr vert="horz" lIns="101252" tIns="50626" rIns="101252" bIns="5062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369836" y="81282"/>
            <a:ext cx="2861231" cy="308187"/>
          </a:xfrm>
          <a:prstGeom prst="rect">
            <a:avLst/>
          </a:prstGeom>
        </p:spPr>
        <p:txBody>
          <a:bodyPr vert="horz" lIns="101252" tIns="50626" rIns="101252" bIns="50626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554862" y="81282"/>
            <a:ext cx="3814974" cy="308187"/>
          </a:xfrm>
          <a:prstGeom prst="rect">
            <a:avLst/>
          </a:prstGeom>
        </p:spPr>
        <p:txBody>
          <a:bodyPr vert="horz" lIns="101252" tIns="50626" rIns="101252" bIns="50626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364027" y="6908802"/>
            <a:ext cx="867040" cy="260773"/>
          </a:xfrm>
          <a:prstGeom prst="rect">
            <a:avLst/>
          </a:prstGeom>
        </p:spPr>
        <p:txBody>
          <a:bodyPr vert="horz" lIns="101252" tIns="50626" rIns="101252" bIns="50626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6816" y="487680"/>
            <a:ext cx="9884251" cy="894080"/>
          </a:xfrm>
          <a:prstGeom prst="rect">
            <a:avLst/>
          </a:prstGeom>
        </p:spPr>
        <p:txBody>
          <a:bodyPr vert="horz" lIns="101252" tIns="50626" rIns="101252" bIns="50626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85251" y="1120959"/>
            <a:ext cx="9819225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52" tIns="50626" rIns="101252" bIns="50626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85251" y="1128520"/>
            <a:ext cx="9819225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52" tIns="50626" rIns="101252" bIns="5062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9693" indent="-37969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22669" indent="-31641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65644" indent="-25312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771901" indent="-25312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78159" indent="-2531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84417" indent="-2531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90674" indent="-2531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96932" indent="-2531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303189" indent="-2531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7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1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75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50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45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8.jpeg" Type="http://schemas.openxmlformats.org/officeDocument/2006/relationships/image"/><Relationship Id="rId5" Target="../media/image47.jpe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7" Target="../media/image10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hdphoto2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5185" l="2008" r="98233" t="2315">
                        <a14:foregroundMark x1="70843" x2="82088" y1="6111" y2="8704"/>
                        <a14:foregroundMark x1="80161" x2="83614" y1="87500" y2="79907"/>
                        <a14:foregroundMark x1="9639" x2="4739" y1="88981" y2="87963"/>
                        <a14:foregroundMark x1="8594" x2="5141" y1="45463" y2="44259"/>
                        <a14:foregroundMark x1="8594" x2="5542" y1="48426" y2="51019"/>
                        <a14:foregroundMark x1="8996" x2="7309" y1="50648" y2="58981"/>
                        <a14:foregroundMark x1="89478" x2="91727" y1="50741" y2="6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4" r="-23"/>
          <a:stretch/>
        </p:blipFill>
        <p:spPr bwMode="auto">
          <a:xfrm>
            <a:off x="0" y="0"/>
            <a:ext cx="104044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4506" y="3341076"/>
            <a:ext cx="4275468" cy="640850"/>
          </a:xfrm>
          <a:prstGeom prst="rect">
            <a:avLst/>
          </a:prstGeom>
          <a:noFill/>
        </p:spPr>
        <p:txBody>
          <a:bodyPr bIns="50626" lIns="101252" rIns="101252" rtlCol="0" tIns="50626" wrap="none">
            <a:spAutoFit/>
          </a:bodyPr>
          <a:lstStyle/>
          <a:p>
            <a:pPr algn="ctr"/>
            <a:r>
              <a:rPr b="1" dirty="0" lang="ru-RU" sz="35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Как хорошо, что есть</a:t>
            </a:r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58" y="3964836"/>
            <a:ext cx="4134694" cy="17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32" y="1404996"/>
            <a:ext cx="1836126" cy="197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24991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/>
          <a:stretch/>
        </p:blipFill>
        <p:spPr bwMode="auto">
          <a:xfrm>
            <a:off x="286193" y="2072436"/>
            <a:ext cx="4735244" cy="479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 bwMode="auto">
          <a:xfrm>
            <a:off x="5350874" y="2072435"/>
            <a:ext cx="4540134" cy="477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5864" y="431642"/>
            <a:ext cx="8930816" cy="1025570"/>
          </a:xfrm>
          <a:prstGeom prst="rect">
            <a:avLst/>
          </a:prstGeom>
          <a:noFill/>
        </p:spPr>
        <p:txBody>
          <a:bodyPr bIns="50626" lIns="101252" rIns="101252" rtlCol="0" tIns="50626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Театральное представление. </a:t>
            </a:r>
          </a:p>
          <a:p>
            <a:pPr algn="ctr"/>
            <a:r>
              <a:rPr b="1" dirty="0" lang="ru-RU" smtClean="0">
                <a:latin charset="0" panose="020B0A04020102020204" pitchFamily="34" typeface="Arial Black"/>
              </a:rPr>
              <a:t>Актеры</a:t>
            </a:r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 играют на сцене, разыгрывают интересную сказку или пьесу.</a:t>
            </a:r>
            <a:endParaRPr b="1" dirty="0" lang="ru-RU">
              <a:solidFill>
                <a:srgbClr val="C00000"/>
              </a:solidFill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210244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/>
        </p:blipFill>
        <p:spPr bwMode="auto">
          <a:xfrm>
            <a:off x="5202238" y="2221214"/>
            <a:ext cx="4894036" cy="43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/>
          <a:stretch/>
        </p:blipFill>
        <p:spPr bwMode="auto">
          <a:xfrm>
            <a:off x="204259" y="2233376"/>
            <a:ext cx="4603542" cy="429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259" y="662068"/>
            <a:ext cx="9892017" cy="1025570"/>
          </a:xfrm>
          <a:prstGeom prst="rect">
            <a:avLst/>
          </a:prstGeom>
          <a:noFill/>
        </p:spPr>
        <p:txBody>
          <a:bodyPr bIns="50626" lIns="101252" rIns="101252" rtlCol="0" tIns="50626" wrap="square">
            <a:spAutoFit/>
          </a:bodyPr>
          <a:lstStyle/>
          <a:p>
            <a:pPr algn="ctr"/>
            <a:r>
              <a:rPr dirty="0" lang="ru-RU" smtClean="0">
                <a:latin charset="0" panose="020B0A04020102020204" pitchFamily="34" typeface="Arial Black"/>
              </a:rPr>
              <a:t>Антракт </a:t>
            </a:r>
            <a:r>
              <a:rPr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– перерыв в середине представления, когда люди могут сходить в туалет, перекусить в буфете, посмотреть фотографии актеров.</a:t>
            </a:r>
            <a:endParaRPr dirty="0" lang="ru-RU">
              <a:solidFill>
                <a:srgbClr val="C00000"/>
              </a:solidFill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436084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021" y="304582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Театральные профессии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1" y="869037"/>
            <a:ext cx="4319880" cy="28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6010" y="3348847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Актёры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55" y="869037"/>
            <a:ext cx="4314204" cy="28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3019" y="3348847"/>
            <a:ext cx="141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Режиссёр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0" y="4089648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947" y="6553889"/>
            <a:ext cx="1123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Гримёр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77" y="4089647"/>
            <a:ext cx="4207082" cy="28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01289" y="6497316"/>
            <a:ext cx="1468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Костюмер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997" y="518383"/>
            <a:ext cx="3482043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b="1" dirty="0" lang="ru-RU" sz="1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Театральные профессии</a:t>
            </a:r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246718" y="2217440"/>
            <a:ext cx="4549333" cy="33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5813" y="5785902"/>
            <a:ext cx="2836867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Художник-декоратор</a:t>
            </a:r>
            <a:endParaRPr b="1" dirty="0" lang="ru-RU">
              <a:solidFill>
                <a:srgbClr val="FF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"/>
          <a:stretch/>
        </p:blipFill>
        <p:spPr bwMode="auto">
          <a:xfrm>
            <a:off x="5346253" y="2217440"/>
            <a:ext cx="4681110" cy="331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4485" y="5842421"/>
            <a:ext cx="1187761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Суфлер</a:t>
            </a:r>
            <a:endParaRPr b="1" dirty="0" lang="ru-RU">
              <a:solidFill>
                <a:srgbClr val="FF0000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07628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"/>
          <a:stretch/>
        </p:blipFill>
        <p:spPr bwMode="auto">
          <a:xfrm>
            <a:off x="204258" y="1851258"/>
            <a:ext cx="4935380" cy="50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"/>
          <a:stretch/>
        </p:blipFill>
        <p:spPr bwMode="auto">
          <a:xfrm>
            <a:off x="4956437" y="1851257"/>
            <a:ext cx="5312105" cy="50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128" y="585260"/>
            <a:ext cx="9750159" cy="717794"/>
          </a:xfrm>
          <a:prstGeom prst="rect">
            <a:avLst/>
          </a:prstGeom>
          <a:noFill/>
        </p:spPr>
        <p:txBody>
          <a:bodyPr bIns="50626" lIns="101252" rIns="101252" rtlCol="0" tIns="50626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В конце спектакля принято благодарить актеров </a:t>
            </a:r>
            <a:r>
              <a:rPr b="1" dirty="0" lang="ru-RU" smtClean="0">
                <a:latin charset="0" panose="020B0A04020102020204" pitchFamily="34" typeface="Arial Black"/>
              </a:rPr>
              <a:t>аплодисментами</a:t>
            </a:r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 – хлопать в ладоши.</a:t>
            </a:r>
            <a:endParaRPr b="1" dirty="0" lang="ru-RU">
              <a:solidFill>
                <a:srgbClr val="C00000"/>
              </a:solidFill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137795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7" y="2028535"/>
            <a:ext cx="4738011" cy="479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76" y="2028536"/>
            <a:ext cx="4542928" cy="476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062" y="662070"/>
            <a:ext cx="9410841" cy="717794"/>
          </a:xfrm>
          <a:prstGeom prst="rect">
            <a:avLst/>
          </a:prstGeom>
          <a:noFill/>
        </p:spPr>
        <p:txBody>
          <a:bodyPr wrap="square" lIns="101252" tIns="50626" rIns="101252" bIns="50626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Есть театры, где играют актеры – люди, а есть </a:t>
            </a:r>
            <a:r>
              <a:rPr lang="ru-RU" b="1" dirty="0" smtClean="0">
                <a:latin typeface="Arial Black" panose="020B0A04020102020204" pitchFamily="34" charset="0"/>
              </a:rPr>
              <a:t>кукольные театры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где представление показывают куклы.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"/>
          <a:stretch/>
        </p:blipFill>
        <p:spPr bwMode="auto">
          <a:xfrm>
            <a:off x="996481" y="892493"/>
            <a:ext cx="3532021" cy="29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/>
          <a:stretch/>
        </p:blipFill>
        <p:spPr bwMode="auto">
          <a:xfrm>
            <a:off x="6021580" y="892494"/>
            <a:ext cx="3158738" cy="28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/>
        </p:blipFill>
        <p:spPr bwMode="auto">
          <a:xfrm>
            <a:off x="996483" y="4041645"/>
            <a:ext cx="3629159" cy="31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26" y="4041644"/>
            <a:ext cx="3358889" cy="31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9690" y="320215"/>
            <a:ext cx="3848108" cy="410017"/>
          </a:xfrm>
          <a:prstGeom prst="rect">
            <a:avLst/>
          </a:prstGeom>
          <a:noFill/>
        </p:spPr>
        <p:txBody>
          <a:bodyPr bIns="50626" lIns="101252" rIns="101252" rtlCol="0" tIns="50626" wrap="none">
            <a:spAutoFit/>
          </a:bodyPr>
          <a:lstStyle/>
          <a:p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Виды кукольных театров</a:t>
            </a:r>
            <a:endParaRPr b="1" dirty="0" lang="ru-RU">
              <a:solidFill>
                <a:srgbClr val="C00000"/>
              </a:solidFill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4576950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8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"/>
            <a:ext cx="1040447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8854" y="3660987"/>
            <a:ext cx="3273723" cy="1718068"/>
          </a:xfrm>
          <a:prstGeom prst="rect">
            <a:avLst/>
          </a:prstGeom>
          <a:noFill/>
        </p:spPr>
        <p:txBody>
          <a:bodyPr wrap="square" lIns="101252" tIns="50626" rIns="101252" bIns="50626" rtlCol="0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Arial Black" panose="020B0A04020102020204" pitchFamily="34" charset="0"/>
              </a:rPr>
              <a:t>В театре </a:t>
            </a:r>
          </a:p>
          <a:p>
            <a:pPr algn="ctr"/>
            <a:r>
              <a:rPr lang="ru-RU" sz="3500" b="1" dirty="0">
                <a:solidFill>
                  <a:srgbClr val="C00000"/>
                </a:solidFill>
                <a:latin typeface="Arial Black" panose="020B0A04020102020204" pitchFamily="34" charset="0"/>
              </a:rPr>
              <a:t>очень интересно!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56" y="1363797"/>
            <a:ext cx="1831621" cy="197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67" y="2351857"/>
            <a:ext cx="4839081" cy="453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404475" cy="7315200"/>
          </a:xfrm>
          <a:prstGeom prst="rect">
            <a:avLst/>
          </a:prstGeom>
          <a:solidFill>
            <a:srgbClr val="4F9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05565" y="4508308"/>
            <a:ext cx="6337231" cy="2723766"/>
          </a:xfrm>
          <a:custGeom>
            <a:avLst/>
            <a:gdLst>
              <a:gd fmla="*/ 0 w 6336704" name="connsiteX0"/>
              <a:gd fmla="*/ 0 h 2937521" name="connsiteY0"/>
              <a:gd fmla="*/ 6336704 w 6336704" name="connsiteX1"/>
              <a:gd fmla="*/ 0 h 2937521" name="connsiteY1"/>
              <a:gd fmla="*/ 6336704 w 6336704" name="connsiteX2"/>
              <a:gd fmla="*/ 2937521 h 2937521" name="connsiteY2"/>
              <a:gd fmla="*/ 0 w 6336704" name="connsiteX3"/>
              <a:gd fmla="*/ 2937521 h 2937521" name="connsiteY3"/>
              <a:gd fmla="*/ 0 w 6336704" name="connsiteX4"/>
              <a:gd fmla="*/ 0 h 2937521" name="connsiteY4"/>
              <a:gd fmla="*/ 0 w 6348579" name="connsiteX0"/>
              <a:gd fmla="*/ 0 h 3115651" name="connsiteY0"/>
              <a:gd fmla="*/ 6348579 w 6348579" name="connsiteX1"/>
              <a:gd fmla="*/ 178130 h 3115651" name="connsiteY1"/>
              <a:gd fmla="*/ 6348579 w 6348579" name="connsiteX2"/>
              <a:gd fmla="*/ 3115651 h 3115651" name="connsiteY2"/>
              <a:gd fmla="*/ 11875 w 6348579" name="connsiteX3"/>
              <a:gd fmla="*/ 3115651 h 3115651" name="connsiteY3"/>
              <a:gd fmla="*/ 0 w 6348579" name="connsiteX4"/>
              <a:gd fmla="*/ 0 h 3115651" name="connsiteY4"/>
              <a:gd fmla="*/ 0 w 6348579" name="connsiteX0"/>
              <a:gd fmla="*/ 0 h 3115651" name="connsiteY0"/>
              <a:gd fmla="*/ 6336703 w 6348579" name="connsiteX1"/>
              <a:gd fmla="*/ 570016 h 3115651" name="connsiteY1"/>
              <a:gd fmla="*/ 6348579 w 6348579" name="connsiteX2"/>
              <a:gd fmla="*/ 3115651 h 3115651" name="connsiteY2"/>
              <a:gd fmla="*/ 11875 w 6348579" name="connsiteX3"/>
              <a:gd fmla="*/ 3115651 h 3115651" name="connsiteY3"/>
              <a:gd fmla="*/ 0 w 6348579" name="connsiteX4"/>
              <a:gd fmla="*/ 0 h 3115651" name="connsiteY4"/>
              <a:gd fmla="*/ 0 w 6349721" name="connsiteX0"/>
              <a:gd fmla="*/ 0 h 3115651" name="connsiteY0"/>
              <a:gd fmla="*/ 6348579 w 6349721" name="connsiteX1"/>
              <a:gd fmla="*/ 676894 h 3115651" name="connsiteY1"/>
              <a:gd fmla="*/ 6348579 w 6349721" name="connsiteX2"/>
              <a:gd fmla="*/ 3115651 h 3115651" name="connsiteY2"/>
              <a:gd fmla="*/ 11875 w 6349721" name="connsiteX3"/>
              <a:gd fmla="*/ 3115651 h 3115651" name="connsiteY3"/>
              <a:gd fmla="*/ 0 w 6349721" name="connsiteX4"/>
              <a:gd fmla="*/ 0 h 3115651" name="connsiteY4"/>
              <a:gd fmla="*/ 0 w 6349721" name="connsiteX0"/>
              <a:gd fmla="*/ 0 h 2842519" name="connsiteY0"/>
              <a:gd fmla="*/ 6348579 w 6349721" name="connsiteX1"/>
              <a:gd fmla="*/ 403762 h 2842519" name="connsiteY1"/>
              <a:gd fmla="*/ 6348579 w 6349721" name="connsiteX2"/>
              <a:gd fmla="*/ 2842519 h 2842519" name="connsiteY2"/>
              <a:gd fmla="*/ 11875 w 6349721" name="connsiteX3"/>
              <a:gd fmla="*/ 2842519 h 2842519" name="connsiteY3"/>
              <a:gd fmla="*/ 0 w 6349721" name="connsiteX4"/>
              <a:gd fmla="*/ 0 h 2842519" name="connsiteY4"/>
              <a:gd fmla="*/ 0 w 6349721" name="connsiteX0"/>
              <a:gd fmla="*/ 0 h 2842519" name="connsiteY0"/>
              <a:gd fmla="*/ 6348579 w 6349721" name="connsiteX1"/>
              <a:gd fmla="*/ 665019 h 2842519" name="connsiteY1"/>
              <a:gd fmla="*/ 6348579 w 6349721" name="connsiteX2"/>
              <a:gd fmla="*/ 2842519 h 2842519" name="connsiteY2"/>
              <a:gd fmla="*/ 11875 w 6349721" name="connsiteX3"/>
              <a:gd fmla="*/ 2842519 h 2842519" name="connsiteY3"/>
              <a:gd fmla="*/ 0 w 6349721" name="connsiteX4"/>
              <a:gd fmla="*/ 0 h 2842519" name="connsiteY4"/>
              <a:gd fmla="*/ 0 w 6349721" name="connsiteX0"/>
              <a:gd fmla="*/ 0 h 2747516" name="connsiteY0"/>
              <a:gd fmla="*/ 6348579 w 6349721" name="connsiteX1"/>
              <a:gd fmla="*/ 570016 h 2747516" name="connsiteY1"/>
              <a:gd fmla="*/ 6348579 w 6349721" name="connsiteX2"/>
              <a:gd fmla="*/ 2747516 h 2747516" name="connsiteY2"/>
              <a:gd fmla="*/ 11875 w 6349721" name="connsiteX3"/>
              <a:gd fmla="*/ 2747516 h 2747516" name="connsiteY3"/>
              <a:gd fmla="*/ 0 w 6349721" name="connsiteX4"/>
              <a:gd fmla="*/ 0 h 2747516" name="connsiteY4"/>
              <a:gd fmla="*/ 0 w 6348579" name="connsiteX0"/>
              <a:gd fmla="*/ 0 h 2747516" name="connsiteY0"/>
              <a:gd fmla="*/ 6301077 w 6348579" name="connsiteX1"/>
              <a:gd fmla="*/ 700645 h 2747516" name="connsiteY1"/>
              <a:gd fmla="*/ 6348579 w 6348579" name="connsiteX2"/>
              <a:gd fmla="*/ 2747516 h 2747516" name="connsiteY2"/>
              <a:gd fmla="*/ 11875 w 6348579" name="connsiteX3"/>
              <a:gd fmla="*/ 2747516 h 2747516" name="connsiteY3"/>
              <a:gd fmla="*/ 0 w 6348579" name="connsiteX4"/>
              <a:gd fmla="*/ 0 h 2747516" name="connsiteY4"/>
              <a:gd fmla="*/ 12402 w 6337231" name="connsiteX0"/>
              <a:gd fmla="*/ 0 h 2806893" name="connsiteY0"/>
              <a:gd fmla="*/ 6289729 w 6337231" name="connsiteX1"/>
              <a:gd fmla="*/ 760022 h 2806893" name="connsiteY1"/>
              <a:gd fmla="*/ 6337231 w 6337231" name="connsiteX2"/>
              <a:gd fmla="*/ 2806893 h 2806893" name="connsiteY2"/>
              <a:gd fmla="*/ 527 w 6337231" name="connsiteX3"/>
              <a:gd fmla="*/ 2806893 h 2806893" name="connsiteY3"/>
              <a:gd fmla="*/ 12402 w 6337231" name="connsiteX4"/>
              <a:gd fmla="*/ 0 h 2806893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06893" w="6337231">
                <a:moveTo>
                  <a:pt x="12402" y="0"/>
                </a:moveTo>
                <a:lnTo>
                  <a:pt x="6289729" y="760022"/>
                </a:lnTo>
                <a:cubicBezTo>
                  <a:pt x="6293688" y="1608567"/>
                  <a:pt x="6333272" y="1958348"/>
                  <a:pt x="6337231" y="2806893"/>
                </a:cubicBezTo>
                <a:lnTo>
                  <a:pt x="527" y="2806893"/>
                </a:lnTo>
                <a:cubicBezTo>
                  <a:pt x="-3431" y="1768343"/>
                  <a:pt x="16360" y="1038550"/>
                  <a:pt x="1240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70068" y="129207"/>
            <a:ext cx="6482662" cy="4651746"/>
          </a:xfrm>
          <a:custGeom>
            <a:avLst/>
            <a:gdLst>
              <a:gd fmla="*/ 0 w 6768752" name="connsiteX0"/>
              <a:gd fmla="*/ 0 h 4248472" name="connsiteY0"/>
              <a:gd fmla="*/ 6768752 w 6768752" name="connsiteX1"/>
              <a:gd fmla="*/ 0 h 4248472" name="connsiteY1"/>
              <a:gd fmla="*/ 6768752 w 6768752" name="connsiteX2"/>
              <a:gd fmla="*/ 4248472 h 4248472" name="connsiteY2"/>
              <a:gd fmla="*/ 0 w 6768752" name="connsiteX3"/>
              <a:gd fmla="*/ 4248472 h 4248472" name="connsiteY3"/>
              <a:gd fmla="*/ 0 w 6768752" name="connsiteX4"/>
              <a:gd fmla="*/ 0 h 4248472" name="connsiteY4"/>
              <a:gd fmla="*/ 0 w 6780627" name="connsiteX0"/>
              <a:gd fmla="*/ 427511 h 4248472" name="connsiteY0"/>
              <a:gd fmla="*/ 6780627 w 6780627" name="connsiteX1"/>
              <a:gd fmla="*/ 0 h 4248472" name="connsiteY1"/>
              <a:gd fmla="*/ 6780627 w 6780627" name="connsiteX2"/>
              <a:gd fmla="*/ 4248472 h 4248472" name="connsiteY2"/>
              <a:gd fmla="*/ 11875 w 6780627" name="connsiteX3"/>
              <a:gd fmla="*/ 4248472 h 4248472" name="connsiteY3"/>
              <a:gd fmla="*/ 0 w 6780627" name="connsiteX4"/>
              <a:gd fmla="*/ 427511 h 4248472" name="connsiteY4"/>
              <a:gd fmla="*/ 0 w 6816252" name="connsiteX0"/>
              <a:gd fmla="*/ 570015 h 4390976" name="connsiteY0"/>
              <a:gd fmla="*/ 6816252 w 6816252" name="connsiteX1"/>
              <a:gd fmla="*/ 0 h 4390976" name="connsiteY1"/>
              <a:gd fmla="*/ 6780627 w 6816252" name="connsiteX2"/>
              <a:gd fmla="*/ 4390976 h 4390976" name="connsiteY2"/>
              <a:gd fmla="*/ 11875 w 6816252" name="connsiteX3"/>
              <a:gd fmla="*/ 4390976 h 4390976" name="connsiteY3"/>
              <a:gd fmla="*/ 0 w 6816252" name="connsiteX4"/>
              <a:gd fmla="*/ 570015 h 4390976" name="connsiteY4"/>
              <a:gd fmla="*/ 0 w 6791317" name="connsiteX0"/>
              <a:gd fmla="*/ 457919 h 4278880" name="connsiteY0"/>
              <a:gd fmla="*/ 6791317 w 6791317" name="connsiteX1"/>
              <a:gd fmla="*/ 0 h 4278880" name="connsiteY1"/>
              <a:gd fmla="*/ 6780627 w 6791317" name="connsiteX2"/>
              <a:gd fmla="*/ 4278880 h 4278880" name="connsiteY2"/>
              <a:gd fmla="*/ 11875 w 6791317" name="connsiteX3"/>
              <a:gd fmla="*/ 4278880 h 4278880" name="connsiteY3"/>
              <a:gd fmla="*/ 0 w 6791317" name="connsiteX4"/>
              <a:gd fmla="*/ 457919 h 4278880" name="connsiteY4"/>
              <a:gd fmla="*/ 0 w 6816251" name="connsiteX0"/>
              <a:gd fmla="*/ 693321 h 4278880" name="connsiteY0"/>
              <a:gd fmla="*/ 6816251 w 6816251" name="connsiteX1"/>
              <a:gd fmla="*/ 0 h 4278880" name="connsiteY1"/>
              <a:gd fmla="*/ 6805561 w 6816251" name="connsiteX2"/>
              <a:gd fmla="*/ 4278880 h 4278880" name="connsiteY2"/>
              <a:gd fmla="*/ 36809 w 6816251" name="connsiteX3"/>
              <a:gd fmla="*/ 4278880 h 4278880" name="connsiteY3"/>
              <a:gd fmla="*/ 0 w 6816251" name="connsiteX4"/>
              <a:gd fmla="*/ 693321 h 4278880" name="connsiteY4"/>
              <a:gd fmla="*/ 0 w 6805824" name="connsiteX0"/>
              <a:gd fmla="*/ 805417 h 4390976" name="connsiteY0"/>
              <a:gd fmla="*/ 6778849 w 6805824" name="connsiteX1"/>
              <a:gd fmla="*/ 0 h 4390976" name="connsiteY1"/>
              <a:gd fmla="*/ 6805561 w 6805824" name="connsiteX2"/>
              <a:gd fmla="*/ 4390976 h 4390976" name="connsiteY2"/>
              <a:gd fmla="*/ 36809 w 6805824" name="connsiteX3"/>
              <a:gd fmla="*/ 4390976 h 4390976" name="connsiteY3"/>
              <a:gd fmla="*/ 0 w 6805824" name="connsiteX4"/>
              <a:gd fmla="*/ 805417 h 4390976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90976" w="6805824">
                <a:moveTo>
                  <a:pt x="0" y="805417"/>
                </a:moveTo>
                <a:lnTo>
                  <a:pt x="6778849" y="0"/>
                </a:lnTo>
                <a:cubicBezTo>
                  <a:pt x="6775286" y="1426293"/>
                  <a:pt x="6809124" y="2964683"/>
                  <a:pt x="6805561" y="4390976"/>
                </a:cubicBezTo>
                <a:lnTo>
                  <a:pt x="36809" y="4390976"/>
                </a:lnTo>
                <a:cubicBezTo>
                  <a:pt x="32851" y="3117322"/>
                  <a:pt x="3958" y="2079071"/>
                  <a:pt x="0" y="8054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55859" l="38164" r="95894" t="4976">
                        <a14:foregroundMark x1="56522" x2="56522" y1="24719" y2="24719"/>
                        <a14:foregroundMark x1="51449" x2="59903" y1="22953" y2="26003"/>
                        <a14:foregroundMark x1="57488" x2="67150" y1="15249" y2="15249"/>
                        <a14:foregroundMark x1="61353" x2="64251" y1="11717" y2="12360"/>
                        <a14:foregroundMark x1="54831" x2="58696" y1="27127" y2="28250"/>
                        <a14:foregroundMark x1="50000" x2="50000" y1="24398" y2="2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" r="-167"/>
          <a:stretch/>
        </p:blipFill>
        <p:spPr bwMode="auto">
          <a:xfrm>
            <a:off x="6282357" y="-136274"/>
            <a:ext cx="3528392" cy="491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0851" l="4831" r="53865" t="58427">
                        <a14:foregroundMark x1="46860" x2="46860" y1="65169" y2="65169"/>
                        <a14:foregroundMark x1="49275" x2="49275" y1="65650" y2="65650"/>
                        <a14:foregroundMark x1="50483" x2="50483" y1="67576" y2="67576"/>
                        <a14:foregroundMark x1="50966" x2="50966" y1="69181" y2="69181"/>
                        <a14:foregroundMark x1="51691" x2="51691" y1="70144" y2="7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50" r="217"/>
          <a:stretch/>
        </p:blipFill>
        <p:spPr bwMode="auto">
          <a:xfrm>
            <a:off x="-126355" y="3873624"/>
            <a:ext cx="3808456" cy="335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4742" y="3492644"/>
            <a:ext cx="2688557" cy="101566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cap="all" dirty="0" lang="ru-RU" smtClean="0" sz="60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A006D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  <a:reflection algn="bl" blurRad="12700" dir="5400000" dist="1000" endPos="45000" rotWithShape="0" stA="28000" sy="-100000"/>
                </a:effectLst>
                <a:latin charset="0" panose="020B0A04020102020204" pitchFamily="34" typeface="Arial Black"/>
              </a:rPr>
              <a:t>Волк</a:t>
            </a:r>
            <a:r>
              <a:rPr b="1" cap="all" dirty="0" lang="ru-RU" smtClean="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A006D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  <a:reflection algn="bl" blurRad="12700" dir="5400000" dist="1000" endPos="45000" rotWithShape="0" stA="28000" sy="-100000"/>
                </a:effectLst>
                <a:latin charset="0" panose="020B0A04020102020204" pitchFamily="34" typeface="Arial Black"/>
              </a:rPr>
              <a:t> </a:t>
            </a:r>
            <a:endParaRPr b="1" cap="all" dirty="0" lang="ru-RU">
              <a:ln cmpd="sng" w="9000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A006D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  <a:reflection algn="bl" blurRad="12700" dir="5400000" dist="1000" endPos="45000" rotWithShape="0" stA="28000" sy="-100000"/>
              </a:effectLst>
              <a:latin charset="0" panose="020B0A04020102020204" pitchFamily="34"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3299" y="4161656"/>
            <a:ext cx="825867" cy="101566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cap="all" dirty="0" lang="ru-RU" smtClean="0" sz="60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F975B"/>
                </a:solidFill>
                <a:effectLst>
                  <a:reflection algn="bl" blurRad="12700" dir="5400000" dist="1000" endPos="45000" rotWithShape="0" stA="28000" sy="-100000"/>
                </a:effectLst>
                <a:latin charset="0" panose="020B0A04020102020204" pitchFamily="34" typeface="Arial Black"/>
              </a:rPr>
              <a:t>и</a:t>
            </a:r>
            <a:endParaRPr b="1" cap="all" dirty="0" lang="ru-RU" sz="6000">
              <a:ln cmpd="sng" w="9000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F975B"/>
              </a:solidFill>
              <a:effectLst>
                <a:reflection algn="bl" blurRad="12700" dir="5400000" dist="1000" endPos="45000" rotWithShape="0" stA="28000" sy="-100000"/>
              </a:effectLst>
              <a:latin charset="0" panose="020B0A04020102020204" pitchFamily="34"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3319" y="5041194"/>
            <a:ext cx="4288353" cy="101566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cap="all" dirty="0" lang="ru-RU" smtClean="0" sz="6000">
                <a:ln cmpd="sng" w="9000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A006D"/>
                </a:solidFill>
                <a:effectLst>
                  <a:reflection algn="bl" blurRad="12700" dir="5400000" dist="1000" endPos="45000" rotWithShape="0" stA="28000" sy="-100000"/>
                </a:effectLst>
                <a:latin charset="0" panose="020B0A04020102020204" pitchFamily="34" typeface="Arial Black"/>
              </a:rPr>
              <a:t>козлята</a:t>
            </a:r>
            <a:endParaRPr b="1" cap="all" dirty="0" lang="ru-RU" sz="6000">
              <a:ln cmpd="sng" w="9000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A006D"/>
              </a:solidFill>
              <a:effectLst>
                <a:reflection algn="bl" blurRad="12700" dir="5400000" dist="1000" endPos="45000" rotWithShape="0" stA="28000" sy="-100000"/>
              </a:effectLst>
              <a:latin charset="0" panose="020B0A04020102020204" pitchFamily="34"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821" y="201216"/>
            <a:ext cx="3597460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mtClean="0" sz="1800">
                <a:latin charset="0" panose="020B0A04020102020204" pitchFamily="34" typeface="Arial Black"/>
              </a:rPr>
              <a:t>Театральная студия </a:t>
            </a:r>
          </a:p>
          <a:p>
            <a:pPr algn="ctr"/>
            <a:r>
              <a:rPr b="1" dirty="0" lang="ru-RU" smtClean="0" sz="1800">
                <a:latin charset="0" panose="020B0A04020102020204" pitchFamily="34" typeface="Arial Black"/>
              </a:rPr>
              <a:t>«</a:t>
            </a:r>
            <a:r>
              <a:rPr b="1" dirty="0" err="1" lang="ru-RU" smtClean="0" sz="1800">
                <a:latin charset="0" panose="020B0A04020102020204" pitchFamily="34" typeface="Arial Black"/>
              </a:rPr>
              <a:t>Дюймовочка</a:t>
            </a:r>
            <a:r>
              <a:rPr b="1" dirty="0" lang="ru-RU" smtClean="0" sz="1800">
                <a:latin charset="0" panose="020B0A04020102020204" pitchFamily="34" typeface="Arial Black"/>
              </a:rPr>
              <a:t> и гномики»</a:t>
            </a:r>
          </a:p>
          <a:p>
            <a:pPr algn="ctr"/>
            <a:r>
              <a:rPr b="1" dirty="0" lang="ru-RU" smtClean="0" sz="1800">
                <a:latin charset="0" panose="020B0A04020102020204" pitchFamily="34" typeface="Arial Black"/>
              </a:rPr>
              <a:t>приглашает!!!</a:t>
            </a:r>
            <a:endParaRPr b="1" dirty="0" lang="ru-RU" sz="1800">
              <a:latin charset="0" panose="020B0A04020102020204" pitchFamily="34" typeface="Arial Black"/>
            </a:endParaRPr>
          </a:p>
        </p:txBody>
      </p:sp>
      <p:pic>
        <p:nvPicPr>
          <p:cNvPr descr="C:\Users\Irina\Desktop\театр средняя группа.jpg" id="2057" name="Picture 9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r="76"/>
          <a:stretch/>
        </p:blipFill>
        <p:spPr bwMode="auto">
          <a:xfrm>
            <a:off x="404450" y="136221"/>
            <a:ext cx="949752" cy="12381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7149" y="1209328"/>
            <a:ext cx="5969904" cy="9233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5400">
                <a:ln>
                  <a:solidFill>
                    <a:schemeClr val="tx1"/>
                  </a:solidFill>
                </a:ln>
                <a:solidFill>
                  <a:srgbClr val="4F975B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25 марта 10:00</a:t>
            </a:r>
            <a:endParaRPr b="1" dirty="0" lang="ru-RU" sz="5400">
              <a:ln>
                <a:solidFill>
                  <a:schemeClr val="tx1"/>
                </a:solidFill>
              </a:ln>
              <a:solidFill>
                <a:srgbClr val="4F975B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426" y="2322339"/>
            <a:ext cx="4956165" cy="138499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dirty="0" lang="ru-RU" smtClean="0" sz="2400">
                <a:ln>
                  <a:solidFill>
                    <a:schemeClr val="tx1"/>
                  </a:solidFill>
                </a:ln>
                <a:solidFill>
                  <a:srgbClr val="DA006D"/>
                </a:solidFill>
                <a:latin charset="0" panose="020B0A04020102020204" pitchFamily="34" typeface="Arial Black"/>
              </a:rPr>
              <a:t>Дню театра посвящается</a:t>
            </a:r>
          </a:p>
          <a:p>
            <a:pPr algn="ctr"/>
            <a:r>
              <a:rPr dirty="0" lang="ru-RU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charset="0" panose="020B0A04020102020204" pitchFamily="34" typeface="Arial Black"/>
              </a:rPr>
              <a:t>Спектакль по мотивам </a:t>
            </a:r>
          </a:p>
          <a:p>
            <a:pPr algn="ctr"/>
            <a:r>
              <a:rPr dirty="0" lang="ru-RU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charset="0" panose="020B0A04020102020204" pitchFamily="34" typeface="Arial Black"/>
              </a:rPr>
              <a:t>русской народной сказки</a:t>
            </a:r>
          </a:p>
          <a:p>
            <a:endParaRPr dirty="0"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9020" y="6387610"/>
            <a:ext cx="3071675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>
                <a:ln>
                  <a:solidFill>
                    <a:schemeClr val="tx1"/>
                  </a:solidFill>
                </a:ln>
                <a:latin charset="0" panose="020B0A04020102020204" pitchFamily="34" typeface="Arial Black"/>
              </a:rPr>
              <a:t>Вход свободный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37017" y="392870"/>
            <a:ext cx="1205779" cy="101566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 smtClean="0" sz="6000">
                <a:ln>
                  <a:solidFill>
                    <a:schemeClr val="tx1"/>
                  </a:solidFill>
                </a:ln>
                <a:solidFill>
                  <a:srgbClr val="DA006D"/>
                </a:solidFill>
                <a:latin charset="0" panose="020B0A04020102020204" pitchFamily="34" typeface="Arial Black"/>
              </a:rPr>
              <a:t>0+</a:t>
            </a:r>
            <a:endParaRPr dirty="0" lang="ru-RU" sz="6000">
              <a:ln>
                <a:solidFill>
                  <a:schemeClr val="tx1"/>
                </a:solidFill>
              </a:ln>
              <a:solidFill>
                <a:srgbClr val="DA006D"/>
              </a:solidFill>
              <a:latin charset="0" panose="020B0A04020102020204" pitchFamily="34" typeface="Arial Black"/>
            </a:endParaRPr>
          </a:p>
        </p:txBody>
      </p:sp>
      <p:pic>
        <p:nvPicPr>
          <p:cNvPr id="2058" name="Picture 10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77" y="6190674"/>
            <a:ext cx="1244441" cy="99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187" y="6915090"/>
            <a:ext cx="3938899" cy="40011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>
                <a:ln>
                  <a:solidFill>
                    <a:schemeClr val="bg1"/>
                  </a:solidFill>
                </a:ln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МАОУ СОШ№20 г. Липецк</a:t>
            </a:r>
            <a:endParaRPr b="1" dirty="0" lang="ru-RU">
              <a:ln>
                <a:solidFill>
                  <a:schemeClr val="bg1"/>
                </a:solidFill>
              </a:ln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4033811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3" l="16550" r="18150" t="27741"/>
          <a:stretch/>
        </p:blipFill>
        <p:spPr bwMode="auto">
          <a:xfrm>
            <a:off x="0" y="0"/>
            <a:ext cx="1040447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286" l="8429" r="90000" t="2714">
                        <a14:foregroundMark x1="37429" x2="37429" y1="13000" y2="13000"/>
                        <a14:foregroundMark x1="39286" x2="39286" y1="11857" y2="11857"/>
                        <a14:foregroundMark x1="38429" x2="38429" y1="13143" y2="13143"/>
                        <a14:backgroundMark x1="45143" x2="50714" y1="92571" y2="77429"/>
                        <a14:backgroundMark x1="37571" x2="37571" y1="50143" y2="50143"/>
                        <a14:backgroundMark x1="38714" x2="38714" y1="50857" y2="50857"/>
                        <a14:backgroundMark x1="36143" x2="36143" y1="49571" y2="49571"/>
                        <a14:backgroundMark x1="26286" x2="26286" y1="46429" y2="4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"/>
          <a:stretch/>
        </p:blipFill>
        <p:spPr bwMode="auto">
          <a:xfrm>
            <a:off x="2252613" y="-97914"/>
            <a:ext cx="6864604" cy="73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875">
            <a:off x="7995253" y="1116393"/>
            <a:ext cx="2144147" cy="105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00" y="1742370"/>
            <a:ext cx="2020356" cy="99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7" y="2345044"/>
            <a:ext cx="3240260" cy="45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80638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0" y="1353346"/>
            <a:ext cx="9964497" cy="491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1664" y="508451"/>
            <a:ext cx="8650705" cy="440795"/>
          </a:xfrm>
          <a:prstGeom prst="rect">
            <a:avLst/>
          </a:prstGeom>
          <a:noFill/>
        </p:spPr>
        <p:txBody>
          <a:bodyPr wrap="none" lIns="101252" tIns="50626" rIns="101252" bIns="50626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Билет в Липецкий театр драмы имени Л. </a:t>
            </a:r>
            <a:r>
              <a:rPr lang="ru-RU" sz="2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Н. </a:t>
            </a:r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</a:rPr>
              <a:t>Толстого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796" y="3619649"/>
            <a:ext cx="2835010" cy="517739"/>
          </a:xfrm>
          <a:prstGeom prst="rect">
            <a:avLst/>
          </a:prstGeom>
          <a:noFill/>
        </p:spPr>
        <p:txBody>
          <a:bodyPr wrap="none" lIns="101252" tIns="50626" rIns="101252" bIns="50626" rtlCol="0">
            <a:spAutoFit/>
          </a:bodyPr>
          <a:lstStyle/>
          <a:p>
            <a:r>
              <a:rPr lang="ru-RU" sz="2700" b="1" dirty="0" smtClean="0">
                <a:latin typeface="+mj-lt"/>
              </a:rPr>
              <a:t>Лебединое озеро</a:t>
            </a:r>
            <a:endParaRPr lang="ru-RU" sz="27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664" y="4316580"/>
            <a:ext cx="1746570" cy="410017"/>
          </a:xfrm>
          <a:prstGeom prst="rect">
            <a:avLst/>
          </a:prstGeom>
          <a:noFill/>
        </p:spPr>
        <p:txBody>
          <a:bodyPr wrap="none" lIns="101252" tIns="50626" rIns="101252" bIns="50626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27.11.2018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9" y="1557005"/>
            <a:ext cx="9503717" cy="53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9829" y="448598"/>
            <a:ext cx="714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Касса Липецкого театра 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драмы имени Л.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Н. 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Толстого</a:t>
            </a:r>
          </a:p>
        </p:txBody>
      </p:sp>
    </p:spTree>
    <p:extLst>
      <p:ext uri="{BB962C8B-B14F-4D97-AF65-F5344CB8AC3E}">
        <p14:creationId xmlns:p14="http://schemas.microsoft.com/office/powerpoint/2010/main" val="16769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07" y="901739"/>
            <a:ext cx="4670244" cy="2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5" y="4118453"/>
            <a:ext cx="4588311" cy="292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"/>
          <a:stretch/>
        </p:blipFill>
        <p:spPr bwMode="auto">
          <a:xfrm>
            <a:off x="5366106" y="4118452"/>
            <a:ext cx="4736457" cy="289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2" y="892494"/>
            <a:ext cx="4588311" cy="28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9688" y="330463"/>
            <a:ext cx="3160419" cy="440795"/>
          </a:xfrm>
          <a:prstGeom prst="rect">
            <a:avLst/>
          </a:prstGeom>
          <a:noFill/>
        </p:spPr>
        <p:txBody>
          <a:bodyPr bIns="50626" lIns="101252" rIns="101252" rtlCol="0" tIns="50626" wrap="none">
            <a:spAutoFit/>
          </a:bodyPr>
          <a:lstStyle/>
          <a:p>
            <a:r>
              <a:rPr b="1" dirty="0" lang="ru-RU" sz="22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Театры г. Липецка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476" y="2745070"/>
            <a:ext cx="4424444" cy="1025570"/>
          </a:xfrm>
          <a:prstGeom prst="rect">
            <a:avLst/>
          </a:prstGeom>
          <a:noFill/>
        </p:spPr>
        <p:txBody>
          <a:bodyPr bIns="50626" lIns="101252" rIns="101252" rtlCol="0" tIns="50626" wrap="square">
            <a:spAutoFit/>
          </a:bodyPr>
          <a:lstStyle/>
          <a:p>
            <a:r>
              <a:rPr b="1" dirty="0" lang="ru-RU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Липецкий государственный академический театр драмы имени Л. Н. Толстого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474" y="6303356"/>
            <a:ext cx="4333150" cy="717794"/>
          </a:xfrm>
          <a:prstGeom prst="rect">
            <a:avLst/>
          </a:prstGeom>
          <a:noFill/>
        </p:spPr>
        <p:txBody>
          <a:bodyPr bIns="50626" lIns="101252" rIns="101252" rtlCol="0" tIns="50626" wrap="square">
            <a:spAutoFit/>
          </a:bodyPr>
          <a:lstStyle/>
          <a:p>
            <a:pPr algn="ctr"/>
            <a:r>
              <a:rPr b="1" dirty="0" lang="ru-RU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Липецкий государственный театр кукол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1911" y="3444869"/>
            <a:ext cx="4219620" cy="410017"/>
          </a:xfrm>
          <a:prstGeom prst="rect">
            <a:avLst/>
          </a:prstGeom>
          <a:noFill/>
        </p:spPr>
        <p:txBody>
          <a:bodyPr bIns="50626" lIns="101252" rIns="101252" rtlCol="0" tIns="50626" wrap="none">
            <a:spAutoFit/>
          </a:bodyPr>
          <a:lstStyle/>
          <a:p>
            <a:r>
              <a:rPr b="1" dirty="0" lang="ru-RU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Липецкий драматический театр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1447" y="6648065"/>
            <a:ext cx="3916523" cy="410017"/>
          </a:xfrm>
          <a:prstGeom prst="rect">
            <a:avLst/>
          </a:prstGeom>
          <a:noFill/>
        </p:spPr>
        <p:txBody>
          <a:bodyPr bIns="50626" lIns="101252" rIns="101252" rtlCol="0" tIns="50626" wrap="none">
            <a:spAutoFit/>
          </a:bodyPr>
          <a:lstStyle/>
          <a:p>
            <a:r>
              <a:rPr b="1" dirty="0" lang="ru-RU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Театр танца «Казаки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399615109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0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8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7" y="1660579"/>
            <a:ext cx="4229397" cy="50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/>
          <a:stretch/>
        </p:blipFill>
        <p:spPr bwMode="auto">
          <a:xfrm>
            <a:off x="4781639" y="1660579"/>
            <a:ext cx="5340307" cy="50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6294" y="524499"/>
            <a:ext cx="4771437" cy="410017"/>
          </a:xfrm>
          <a:prstGeom prst="rect">
            <a:avLst/>
          </a:prstGeom>
          <a:noFill/>
        </p:spPr>
        <p:txBody>
          <a:bodyPr bIns="50626" lIns="101252" rIns="101252" rtlCol="0" tIns="50626" wrap="none">
            <a:spAutoFit/>
          </a:bodyPr>
          <a:lstStyle/>
          <a:p>
            <a:r>
              <a:rPr b="1" dirty="0" lang="ru-RU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cs charset="0" panose="020B0604020202020204" pitchFamily="34" typeface="Arial"/>
              </a:rPr>
              <a:t>«Театр начинается с вешалки»</a:t>
            </a:r>
            <a:endParaRPr b="1" dirty="0" lang="ru-RU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6505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r="-82"/>
          <a:stretch/>
        </p:blipFill>
        <p:spPr bwMode="auto">
          <a:xfrm>
            <a:off x="173608" y="1934242"/>
            <a:ext cx="5995818" cy="49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51" y="1934242"/>
            <a:ext cx="3758969" cy="49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611" y="508452"/>
            <a:ext cx="9876005" cy="1025570"/>
          </a:xfrm>
          <a:prstGeom prst="rect">
            <a:avLst/>
          </a:prstGeom>
          <a:noFill/>
        </p:spPr>
        <p:txBody>
          <a:bodyPr bIns="50626" lIns="101252" rIns="101252" rtlCol="0" tIns="50626" wrap="square">
            <a:spAutoFit/>
          </a:bodyPr>
          <a:lstStyle/>
          <a:p>
            <a:pPr algn="ctr"/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Фойе</a:t>
            </a:r>
            <a:r>
              <a:rPr b="1" dirty="0" lang="ru-RU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 театра – место, где зрители ожидают начала представления. Если мы купим </a:t>
            </a:r>
            <a:r>
              <a:rPr b="1" dirty="0" lang="ru-RU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программку</a:t>
            </a:r>
            <a:r>
              <a:rPr b="1" dirty="0" lang="ru-RU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, то узнаем кое-что интересное о предстоящем спектакле.</a:t>
            </a:r>
            <a:endParaRPr b="1" dirty="0" lang="ru-RU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683032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"/>
          <a:stretch/>
        </p:blipFill>
        <p:spPr bwMode="auto">
          <a:xfrm>
            <a:off x="220352" y="1891006"/>
            <a:ext cx="4927839" cy="481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/>
          <a:stretch/>
        </p:blipFill>
        <p:spPr bwMode="auto">
          <a:xfrm>
            <a:off x="5148188" y="1891006"/>
            <a:ext cx="5071644" cy="481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5492" y="662068"/>
            <a:ext cx="2589750" cy="410017"/>
          </a:xfrm>
          <a:prstGeom prst="rect">
            <a:avLst/>
          </a:prstGeom>
          <a:noFill/>
        </p:spPr>
        <p:txBody>
          <a:bodyPr bIns="50626" lIns="101252" rIns="101252" rtlCol="0" tIns="50626" wrap="none">
            <a:spAutoFit/>
          </a:bodyPr>
          <a:lstStyle/>
          <a:p>
            <a:r>
              <a:rPr b="1" dirty="0" lang="ru-RU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</a:rPr>
              <a:t>Зрительный зал</a:t>
            </a:r>
            <a:endParaRPr b="1" dirty="0" lang="ru-RU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15803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"/>
          <a:stretch/>
        </p:blipFill>
        <p:spPr bwMode="auto">
          <a:xfrm>
            <a:off x="204257" y="2079720"/>
            <a:ext cx="5857710" cy="47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062" y="431641"/>
            <a:ext cx="9539875" cy="717794"/>
          </a:xfrm>
          <a:prstGeom prst="rect">
            <a:avLst/>
          </a:prstGeom>
          <a:noFill/>
        </p:spPr>
        <p:txBody>
          <a:bodyPr bIns="50626" lIns="101252" rIns="101252" rtlCol="0" tIns="50626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Представление начинается с открытия </a:t>
            </a:r>
            <a:r>
              <a:rPr b="1" dirty="0" lang="ru-RU" smtClean="0">
                <a:latin charset="0" panose="020B0A04020102020204" pitchFamily="34" typeface="Arial Black"/>
              </a:rPr>
              <a:t>занавеса</a:t>
            </a:r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. За ним находится </a:t>
            </a:r>
            <a:r>
              <a:rPr b="1" dirty="0" lang="ru-RU" smtClean="0">
                <a:latin charset="0" panose="020B0A04020102020204" pitchFamily="34" typeface="Arial Black"/>
              </a:rPr>
              <a:t>сцена</a:t>
            </a:r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, на которой расположены </a:t>
            </a:r>
            <a:r>
              <a:rPr b="1" dirty="0" lang="ru-RU" smtClean="0">
                <a:latin charset="0" panose="020B0A04020102020204" pitchFamily="34" typeface="Arial Black"/>
              </a:rPr>
              <a:t>декорации</a:t>
            </a:r>
            <a:r>
              <a:rPr b="1" dirty="0" lang="ru-RU" smtClean="0">
                <a:solidFill>
                  <a:srgbClr val="C00000"/>
                </a:solidFill>
                <a:latin charset="0" panose="020B0A04020102020204" pitchFamily="34" typeface="Arial Black"/>
              </a:rPr>
              <a:t>. </a:t>
            </a:r>
            <a:endParaRPr b="1" dirty="0" lang="ru-RU">
              <a:solidFill>
                <a:srgbClr val="C00000"/>
              </a:solidFill>
              <a:latin charset="0" panose="020B0A04020102020204" pitchFamily="34" typeface="Arial Black"/>
            </a:endParaRPr>
          </a:p>
        </p:txBody>
      </p:sp>
      <p:pic>
        <p:nvPicPr>
          <p:cNvPr id="4100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/>
          <a:stretch/>
        </p:blipFill>
        <p:spPr bwMode="auto">
          <a:xfrm>
            <a:off x="5120306" y="2079720"/>
            <a:ext cx="5107653" cy="47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741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631</TotalTime>
  <Words>225</Words>
  <Application>Microsoft Office PowerPoint</Application>
  <PresentationFormat>Произвольный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Воробьева</dc:creator>
  <cp:lastModifiedBy>Irinka</cp:lastModifiedBy>
  <cp:revision>41</cp:revision>
  <dcterms:created xsi:type="dcterms:W3CDTF">2021-03-22T05:32:06Z</dcterms:created>
  <dcterms:modified xsi:type="dcterms:W3CDTF">2022-01-08T11:05:04Z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2713767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