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71" r:id="rId14"/>
    <p:sldId id="272" r:id="rId15"/>
    <p:sldId id="277" r:id="rId16"/>
    <p:sldId id="278" r:id="rId17"/>
    <p:sldId id="273" r:id="rId18"/>
    <p:sldId id="274" r:id="rId19"/>
    <p:sldId id="275" r:id="rId20"/>
    <p:sldId id="276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2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Настроение зрителя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</c:numLit>
          </c:cat>
          <c:val>
            <c:numRef>
              <c:f>Лист1!$A$2:$A$77</c:f>
              <c:numCache>
                <c:formatCode>General</c:formatCode>
                <c:ptCount val="76"/>
                <c:pt idx="0">
                  <c:v>90</c:v>
                </c:pt>
                <c:pt idx="1">
                  <c:v>60</c:v>
                </c:pt>
                <c:pt idx="2">
                  <c:v>20</c:v>
                </c:pt>
                <c:pt idx="3">
                  <c:v>70</c:v>
                </c:pt>
                <c:pt idx="4">
                  <c:v>40</c:v>
                </c:pt>
                <c:pt idx="5">
                  <c:v>10</c:v>
                </c:pt>
                <c:pt idx="6">
                  <c:v>40</c:v>
                </c:pt>
                <c:pt idx="7">
                  <c:v>80</c:v>
                </c:pt>
                <c:pt idx="8">
                  <c:v>70</c:v>
                </c:pt>
                <c:pt idx="9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E9-4619-ADC8-3C5E782BE6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544945096"/>
        <c:axId val="544951656"/>
      </c:barChart>
      <c:catAx>
        <c:axId val="5449450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эпизоды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4951656"/>
        <c:crosses val="autoZero"/>
        <c:auto val="1"/>
        <c:lblAlgn val="ctr"/>
        <c:lblOffset val="10"/>
        <c:tickMarkSkip val="5"/>
        <c:noMultiLvlLbl val="0"/>
      </c:catAx>
      <c:valAx>
        <c:axId val="54495165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настроение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49450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0E40F15-66E5-4C07-B11C-DC14546E042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864504-8624-41D2-97ED-5B5EA115227B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2206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0F15-66E5-4C07-B11C-DC14546E042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4504-8624-41D2-97ED-5B5EA1152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73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0F15-66E5-4C07-B11C-DC14546E042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4504-8624-41D2-97ED-5B5EA1152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34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0F15-66E5-4C07-B11C-DC14546E042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4504-8624-41D2-97ED-5B5EA115227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5015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0F15-66E5-4C07-B11C-DC14546E042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4504-8624-41D2-97ED-5B5EA1152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021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0F15-66E5-4C07-B11C-DC14546E042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4504-8624-41D2-97ED-5B5EA1152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59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0F15-66E5-4C07-B11C-DC14546E042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4504-8624-41D2-97ED-5B5EA1152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034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0F15-66E5-4C07-B11C-DC14546E042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4504-8624-41D2-97ED-5B5EA1152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668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0F15-66E5-4C07-B11C-DC14546E042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4504-8624-41D2-97ED-5B5EA1152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19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0F15-66E5-4C07-B11C-DC14546E042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4504-8624-41D2-97ED-5B5EA1152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710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0F15-66E5-4C07-B11C-DC14546E042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4504-8624-41D2-97ED-5B5EA1152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990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0F15-66E5-4C07-B11C-DC14546E042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4504-8624-41D2-97ED-5B5EA1152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97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0F15-66E5-4C07-B11C-DC14546E042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4504-8624-41D2-97ED-5B5EA1152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931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0F15-66E5-4C07-B11C-DC14546E042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4504-8624-41D2-97ED-5B5EA1152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120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0F15-66E5-4C07-B11C-DC14546E042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4504-8624-41D2-97ED-5B5EA1152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175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0F15-66E5-4C07-B11C-DC14546E042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4504-8624-41D2-97ED-5B5EA1152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525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0F15-66E5-4C07-B11C-DC14546E042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4504-8624-41D2-97ED-5B5EA1152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20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0E40F15-66E5-4C07-B11C-DC14546E042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864504-8624-41D2-97ED-5B5EA1152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50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365579" y="265415"/>
            <a:ext cx="10215221" cy="2766528"/>
          </a:xfrm>
        </p:spPr>
        <p:txBody>
          <a:bodyPr>
            <a:normAutofit/>
          </a:bodyPr>
          <a:lstStyle/>
          <a:p>
            <a:r>
              <a:rPr lang="ru-RU" sz="8800" dirty="0" smtClean="0"/>
              <a:t>Сценарная культура 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883291" y="2821469"/>
            <a:ext cx="9755187" cy="550333"/>
          </a:xfrm>
        </p:spPr>
        <p:txBody>
          <a:bodyPr/>
          <a:lstStyle/>
          <a:p>
            <a:r>
              <a:rPr lang="ru-RU" sz="5400" dirty="0" smtClean="0"/>
              <a:t>Три шага к зрителю</a:t>
            </a:r>
          </a:p>
          <a:p>
            <a:r>
              <a:rPr lang="ru-RU" sz="3600" dirty="0" smtClean="0"/>
              <a:t>Методические рекомендации серия 2.0</a:t>
            </a:r>
          </a:p>
        </p:txBody>
      </p:sp>
    </p:spTree>
    <p:extLst>
      <p:ext uri="{BB962C8B-B14F-4D97-AF65-F5344CB8AC3E}">
        <p14:creationId xmlns:p14="http://schemas.microsoft.com/office/powerpoint/2010/main" val="3739919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273908"/>
            <a:ext cx="10396882" cy="1151965"/>
          </a:xfrm>
        </p:spPr>
        <p:txBody>
          <a:bodyPr/>
          <a:lstStyle/>
          <a:p>
            <a:r>
              <a:rPr lang="ru-RU" dirty="0" smtClean="0"/>
              <a:t>Смысловой каркас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625" y="1277592"/>
            <a:ext cx="10394707" cy="433237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Тема; проблема; сверхзадача.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Блок 1 СЗ (Сценическое задание): Дать наглядный пример того, как …</a:t>
            </a:r>
          </a:p>
          <a:p>
            <a:r>
              <a:rPr lang="ru-RU" dirty="0" smtClean="0"/>
              <a:t>Эпизод №              СЗ:         Е.С.И.: вызвать у зрителя чувство….</a:t>
            </a:r>
          </a:p>
          <a:p>
            <a:r>
              <a:rPr lang="ru-RU" dirty="0"/>
              <a:t>Эпизод №              СЗ:         Е.С.И.: вызвать у зрителя чувство….</a:t>
            </a:r>
          </a:p>
          <a:p>
            <a:r>
              <a:rPr lang="ru-RU" dirty="0"/>
              <a:t>Эпизод №              СЗ:         Е.С.И.: вызвать у зрителя чувство….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Блок 2 </a:t>
            </a:r>
            <a:r>
              <a:rPr lang="ru-RU" dirty="0">
                <a:solidFill>
                  <a:srgbClr val="FF0000"/>
                </a:solidFill>
              </a:rPr>
              <a:t>СЗ (Сценическое задание): Дать наглядный пример того, как </a:t>
            </a:r>
            <a:r>
              <a:rPr lang="ru-RU" dirty="0" smtClean="0">
                <a:solidFill>
                  <a:srgbClr val="FF0000"/>
                </a:solidFill>
              </a:rPr>
              <a:t>…</a:t>
            </a:r>
          </a:p>
          <a:p>
            <a:r>
              <a:rPr lang="ru-RU" dirty="0"/>
              <a:t>Эпизод №              СЗ:         Е.С.И.: вызвать у зрителя чувство….</a:t>
            </a:r>
          </a:p>
          <a:p>
            <a:r>
              <a:rPr lang="ru-RU" dirty="0"/>
              <a:t>Эпизод №              СЗ:         Е.С.И.: вызвать у зрителя чувство….</a:t>
            </a:r>
          </a:p>
          <a:p>
            <a:r>
              <a:rPr lang="ru-RU" dirty="0"/>
              <a:t>Эпизод №              СЗ:         Е.С.И.: вызвать у зрителя чувство….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Блок 3 </a:t>
            </a:r>
            <a:r>
              <a:rPr lang="ru-RU" dirty="0">
                <a:solidFill>
                  <a:srgbClr val="FF0000"/>
                </a:solidFill>
              </a:rPr>
              <a:t>СЗ (Сценическое задание): Дать наглядный пример того, как </a:t>
            </a:r>
            <a:r>
              <a:rPr lang="ru-RU" dirty="0" smtClean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3620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836218"/>
              </p:ext>
            </p:extLst>
          </p:nvPr>
        </p:nvGraphicFramePr>
        <p:xfrm>
          <a:off x="328849" y="424421"/>
          <a:ext cx="11011932" cy="3126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983">
                  <a:extLst>
                    <a:ext uri="{9D8B030D-6E8A-4147-A177-3AD203B41FA5}">
                      <a16:colId xmlns:a16="http://schemas.microsoft.com/office/drawing/2014/main" val="3576454603"/>
                    </a:ext>
                  </a:extLst>
                </a:gridCol>
                <a:gridCol w="2752983">
                  <a:extLst>
                    <a:ext uri="{9D8B030D-6E8A-4147-A177-3AD203B41FA5}">
                      <a16:colId xmlns:a16="http://schemas.microsoft.com/office/drawing/2014/main" val="1809023737"/>
                    </a:ext>
                  </a:extLst>
                </a:gridCol>
                <a:gridCol w="2752983">
                  <a:extLst>
                    <a:ext uri="{9D8B030D-6E8A-4147-A177-3AD203B41FA5}">
                      <a16:colId xmlns:a16="http://schemas.microsoft.com/office/drawing/2014/main" val="2319321199"/>
                    </a:ext>
                  </a:extLst>
                </a:gridCol>
                <a:gridCol w="2752983">
                  <a:extLst>
                    <a:ext uri="{9D8B030D-6E8A-4147-A177-3AD203B41FA5}">
                      <a16:colId xmlns:a16="http://schemas.microsoft.com/office/drawing/2014/main" val="979400356"/>
                    </a:ext>
                  </a:extLst>
                </a:gridCol>
              </a:tblGrid>
              <a:tr h="1680766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Этап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Цель 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Объект 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Позиция </a:t>
                      </a:r>
                      <a:endParaRPr lang="ru-RU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965588"/>
                  </a:ext>
                </a:extLst>
              </a:tr>
              <a:tr h="144532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800" baseline="0" dirty="0" smtClean="0"/>
                        <a:t>4 разработка замысла 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Сюжет / режиссерский ход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ФЖ</a:t>
                      </a:r>
                      <a:r>
                        <a:rPr lang="ru-RU" sz="2800" baseline="0" dirty="0" smtClean="0"/>
                        <a:t> ФИ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Совокупность СЗ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09685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8849" y="3636097"/>
            <a:ext cx="11011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Замысел – художественно-образное оформление смысла на сцене.</a:t>
            </a:r>
          </a:p>
          <a:p>
            <a:r>
              <a:rPr lang="ru-RU" dirty="0" smtClean="0"/>
              <a:t>Сценическое задание – стремление разбудить в зрители чувство… </a:t>
            </a:r>
          </a:p>
          <a:p>
            <a:r>
              <a:rPr lang="ru-RU" dirty="0" smtClean="0"/>
              <a:t>Факты жизни – исторические справки, реальные истории, хроника.</a:t>
            </a:r>
          </a:p>
          <a:p>
            <a:r>
              <a:rPr lang="ru-RU" dirty="0" smtClean="0"/>
              <a:t>Факты искусства – все жанровое разнообразие произведений искусства </a:t>
            </a:r>
          </a:p>
        </p:txBody>
      </p:sp>
    </p:spTree>
    <p:extLst>
      <p:ext uri="{BB962C8B-B14F-4D97-AF65-F5344CB8AC3E}">
        <p14:creationId xmlns:p14="http://schemas.microsoft.com/office/powerpoint/2010/main" val="1406944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2" y="84437"/>
            <a:ext cx="10394706" cy="1151965"/>
          </a:xfrm>
        </p:spPr>
        <p:txBody>
          <a:bodyPr/>
          <a:lstStyle/>
          <a:p>
            <a:r>
              <a:rPr lang="ru-RU" dirty="0" smtClean="0"/>
              <a:t>замысел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 чрезмерной жадности старухи, которая привела ее к разбитому корыту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1149747"/>
          </a:xfrm>
        </p:spPr>
        <p:txBody>
          <a:bodyPr/>
          <a:lstStyle/>
          <a:p>
            <a:r>
              <a:rPr lang="ru-RU" dirty="0" smtClean="0"/>
              <a:t>Тема</a:t>
            </a:r>
          </a:p>
          <a:p>
            <a:r>
              <a:rPr lang="ru-RU" dirty="0" smtClean="0"/>
              <a:t>Проблема</a:t>
            </a:r>
          </a:p>
          <a:p>
            <a:r>
              <a:rPr lang="ru-RU" dirty="0" smtClean="0"/>
              <a:t>сверхзадача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О рабской покорности старика, которая привела его к разбитому корыту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1149747"/>
          </a:xfrm>
        </p:spPr>
        <p:txBody>
          <a:bodyPr/>
          <a:lstStyle/>
          <a:p>
            <a:r>
              <a:rPr lang="ru-RU" dirty="0"/>
              <a:t>Тема</a:t>
            </a:r>
          </a:p>
          <a:p>
            <a:r>
              <a:rPr lang="ru-RU" dirty="0"/>
              <a:t>Проблема</a:t>
            </a:r>
          </a:p>
          <a:p>
            <a:r>
              <a:rPr lang="ru-RU" dirty="0"/>
              <a:t>сверхзадача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О всепрощающей рыбке, которая привела к разбитому корыту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1149747"/>
          </a:xfrm>
        </p:spPr>
        <p:txBody>
          <a:bodyPr/>
          <a:lstStyle/>
          <a:p>
            <a:r>
              <a:rPr lang="ru-RU" dirty="0"/>
              <a:t>Тема</a:t>
            </a:r>
          </a:p>
          <a:p>
            <a:r>
              <a:rPr lang="ru-RU" dirty="0"/>
              <a:t>Проблема</a:t>
            </a:r>
          </a:p>
          <a:p>
            <a:r>
              <a:rPr lang="ru-RU" dirty="0"/>
              <a:t>сверхзадача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94334" y="3952877"/>
            <a:ext cx="108650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Вне зависимости от лица повествования, все приводит к одному результату. Исходя из цепочки ассоциаций и морали, замысел сказки – корыто.  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Режиссерский ход – последовательность событий отражающих замысел автора.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65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2749470"/>
              </p:ext>
            </p:extLst>
          </p:nvPr>
        </p:nvGraphicFramePr>
        <p:xfrm>
          <a:off x="328849" y="424421"/>
          <a:ext cx="11011932" cy="3126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983">
                  <a:extLst>
                    <a:ext uri="{9D8B030D-6E8A-4147-A177-3AD203B41FA5}">
                      <a16:colId xmlns:a16="http://schemas.microsoft.com/office/drawing/2014/main" val="3576454603"/>
                    </a:ext>
                  </a:extLst>
                </a:gridCol>
                <a:gridCol w="2752983">
                  <a:extLst>
                    <a:ext uri="{9D8B030D-6E8A-4147-A177-3AD203B41FA5}">
                      <a16:colId xmlns:a16="http://schemas.microsoft.com/office/drawing/2014/main" val="1809023737"/>
                    </a:ext>
                  </a:extLst>
                </a:gridCol>
                <a:gridCol w="2752983">
                  <a:extLst>
                    <a:ext uri="{9D8B030D-6E8A-4147-A177-3AD203B41FA5}">
                      <a16:colId xmlns:a16="http://schemas.microsoft.com/office/drawing/2014/main" val="2319321199"/>
                    </a:ext>
                  </a:extLst>
                </a:gridCol>
                <a:gridCol w="2752983">
                  <a:extLst>
                    <a:ext uri="{9D8B030D-6E8A-4147-A177-3AD203B41FA5}">
                      <a16:colId xmlns:a16="http://schemas.microsoft.com/office/drawing/2014/main" val="979400356"/>
                    </a:ext>
                  </a:extLst>
                </a:gridCol>
              </a:tblGrid>
              <a:tr h="1680766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Этап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Цель 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Объект 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Позиция </a:t>
                      </a:r>
                      <a:endParaRPr lang="ru-RU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965588"/>
                  </a:ext>
                </a:extLst>
              </a:tr>
              <a:tr h="144532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800" baseline="0" dirty="0" smtClean="0"/>
                        <a:t>5 сюжет сценария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Сюжет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ФЖ</a:t>
                      </a:r>
                      <a:r>
                        <a:rPr lang="ru-RU" sz="2800" baseline="0" dirty="0" smtClean="0"/>
                        <a:t> ФИ</a:t>
                      </a:r>
                    </a:p>
                    <a:p>
                      <a:r>
                        <a:rPr lang="ru-RU" sz="2800" baseline="0" dirty="0" smtClean="0"/>
                        <a:t>Замысел</a:t>
                      </a:r>
                    </a:p>
                    <a:p>
                      <a:r>
                        <a:rPr lang="ru-RU" sz="2800" baseline="0" dirty="0" smtClean="0"/>
                        <a:t>Реж. Ход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Идея 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09685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8849" y="3817329"/>
            <a:ext cx="11011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Факты жизни – исторические справки, реальные истории, хроника.</a:t>
            </a:r>
          </a:p>
          <a:p>
            <a:r>
              <a:rPr lang="ru-RU" dirty="0" smtClean="0"/>
              <a:t>Факты искусства – все жанровое разнообразие произведений искусства</a:t>
            </a:r>
          </a:p>
          <a:p>
            <a:r>
              <a:rPr lang="ru-RU" dirty="0" smtClean="0"/>
              <a:t>Режиссерский ход – последовательность событий отражающих замысел автора.  </a:t>
            </a:r>
          </a:p>
        </p:txBody>
      </p:sp>
    </p:spTree>
    <p:extLst>
      <p:ext uri="{BB962C8B-B14F-4D97-AF65-F5344CB8AC3E}">
        <p14:creationId xmlns:p14="http://schemas.microsoft.com/office/powerpoint/2010/main" val="303568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сюжет</a:t>
            </a:r>
            <a:endParaRPr lang="ru-RU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93976368"/>
              </p:ext>
            </p:extLst>
          </p:nvPr>
        </p:nvGraphicFramePr>
        <p:xfrm>
          <a:off x="685801" y="2063750"/>
          <a:ext cx="103949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069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257365"/>
              </p:ext>
            </p:extLst>
          </p:nvPr>
        </p:nvGraphicFramePr>
        <p:xfrm>
          <a:off x="328849" y="424421"/>
          <a:ext cx="11011932" cy="3126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810">
                  <a:extLst>
                    <a:ext uri="{9D8B030D-6E8A-4147-A177-3AD203B41FA5}">
                      <a16:colId xmlns:a16="http://schemas.microsoft.com/office/drawing/2014/main" val="3576454603"/>
                    </a:ext>
                  </a:extLst>
                </a:gridCol>
                <a:gridCol w="2556156">
                  <a:extLst>
                    <a:ext uri="{9D8B030D-6E8A-4147-A177-3AD203B41FA5}">
                      <a16:colId xmlns:a16="http://schemas.microsoft.com/office/drawing/2014/main" val="1809023737"/>
                    </a:ext>
                  </a:extLst>
                </a:gridCol>
                <a:gridCol w="2752983">
                  <a:extLst>
                    <a:ext uri="{9D8B030D-6E8A-4147-A177-3AD203B41FA5}">
                      <a16:colId xmlns:a16="http://schemas.microsoft.com/office/drawing/2014/main" val="2319321199"/>
                    </a:ext>
                  </a:extLst>
                </a:gridCol>
                <a:gridCol w="2752983">
                  <a:extLst>
                    <a:ext uri="{9D8B030D-6E8A-4147-A177-3AD203B41FA5}">
                      <a16:colId xmlns:a16="http://schemas.microsoft.com/office/drawing/2014/main" val="979400356"/>
                    </a:ext>
                  </a:extLst>
                </a:gridCol>
              </a:tblGrid>
              <a:tr h="1680766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Этап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Цель 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Объект 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Позиция </a:t>
                      </a:r>
                      <a:endParaRPr lang="ru-RU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965588"/>
                  </a:ext>
                </a:extLst>
              </a:tr>
              <a:tr h="144532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800" baseline="0" dirty="0" smtClean="0"/>
                        <a:t>6 Отбор художественных средств 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Объем</a:t>
                      </a:r>
                      <a:r>
                        <a:rPr lang="ru-RU" sz="2800" baseline="0" dirty="0" smtClean="0"/>
                        <a:t> сценария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ФЖ</a:t>
                      </a:r>
                      <a:r>
                        <a:rPr lang="ru-RU" sz="2800" baseline="0" dirty="0" smtClean="0"/>
                        <a:t> ФИ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Сюжет </a:t>
                      </a:r>
                      <a:r>
                        <a:rPr lang="ru-RU" sz="2800" baseline="0" dirty="0" smtClean="0"/>
                        <a:t> 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09685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8849" y="3636097"/>
            <a:ext cx="11011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Художественные средства – ФИ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807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Тайминг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Детское представление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350677"/>
          </a:xfrm>
        </p:spPr>
        <p:txBody>
          <a:bodyPr/>
          <a:lstStyle/>
          <a:p>
            <a:r>
              <a:rPr lang="ru-RU" dirty="0" smtClean="0"/>
              <a:t>40 - 45 минут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Подростковое представление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350677"/>
          </a:xfrm>
        </p:spPr>
        <p:txBody>
          <a:bodyPr/>
          <a:lstStyle/>
          <a:p>
            <a:r>
              <a:rPr lang="ru-RU" dirty="0" smtClean="0"/>
              <a:t>50 - 60 минут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Молодежное представление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350677"/>
          </a:xfrm>
        </p:spPr>
        <p:txBody>
          <a:bodyPr/>
          <a:lstStyle/>
          <a:p>
            <a:r>
              <a:rPr lang="ru-RU" dirty="0" smtClean="0"/>
              <a:t>70 – 120 минут</a:t>
            </a:r>
            <a:endParaRPr lang="ru-RU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2267467" y="3750467"/>
            <a:ext cx="3310128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400" b="0" kern="1200" cap="all" baseline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пенсионеры</a:t>
            </a:r>
            <a:endParaRPr lang="ru-RU" dirty="0"/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2267467" y="4332531"/>
            <a:ext cx="3310128" cy="3506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60 минут</a:t>
            </a:r>
            <a:endParaRPr lang="ru-RU" dirty="0"/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6261129" y="4332531"/>
            <a:ext cx="3310128" cy="3506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70 – 90 минут</a:t>
            </a:r>
            <a:endParaRPr lang="ru-RU" dirty="0"/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6128376" y="3756269"/>
            <a:ext cx="3310128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400" b="0" kern="1200" cap="all" baseline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Смешанная группа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587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991" y="233412"/>
            <a:ext cx="10396882" cy="1151965"/>
          </a:xfrm>
        </p:spPr>
        <p:txBody>
          <a:bodyPr/>
          <a:lstStyle/>
          <a:p>
            <a:pPr algn="ctr"/>
            <a:r>
              <a:rPr lang="ru-RU" dirty="0" smtClean="0"/>
              <a:t>оформление сценария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11526" y="1385377"/>
            <a:ext cx="8721811" cy="399514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dirty="0" smtClean="0"/>
              <a:t>Составитель:                                                                                                                                            Цензор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dirty="0" err="1" smtClean="0"/>
              <a:t>Ф.и.о.</a:t>
            </a: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                                                                      </a:t>
            </a:r>
            <a:r>
              <a:rPr lang="ru-RU" dirty="0" err="1" smtClean="0"/>
              <a:t>Ф.и.о</a:t>
            </a:r>
            <a:r>
              <a:rPr lang="ru-RU" dirty="0" err="1"/>
              <a:t>.</a:t>
            </a:r>
            <a:endParaRPr lang="ru-RU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ru-RU" dirty="0" smtClean="0"/>
              <a:t>Должность                                                                                                                                    </a:t>
            </a:r>
            <a:r>
              <a:rPr lang="ru-RU" dirty="0" err="1" smtClean="0"/>
              <a:t>Должность</a:t>
            </a:r>
            <a:endParaRPr lang="ru-RU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ru-RU" dirty="0" smtClean="0"/>
              <a:t>Дата сдачи                                                                                                                    Дата утверждения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dirty="0" smtClean="0"/>
              <a:t>Подпись                                                                                                                                                  </a:t>
            </a:r>
            <a:r>
              <a:rPr lang="ru-RU" dirty="0" err="1" smtClean="0"/>
              <a:t>подпись</a:t>
            </a:r>
            <a:endParaRPr lang="ru-RU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ru-RU" dirty="0" smtClean="0"/>
              <a:t>Сценарий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dirty="0" smtClean="0"/>
              <a:t>«……….»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dirty="0" smtClean="0"/>
              <a:t>Дата          время          Место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Техническое задание сцены: оборудование, замысел, реквизит, расстановка, сценический кабинет….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Режиссерские указания: указание позиций и действий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Ответственные и позиции </a:t>
            </a:r>
          </a:p>
        </p:txBody>
      </p:sp>
    </p:spTree>
    <p:extLst>
      <p:ext uri="{BB962C8B-B14F-4D97-AF65-F5344CB8AC3E}">
        <p14:creationId xmlns:p14="http://schemas.microsoft.com/office/powerpoint/2010/main" val="849604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№2</a:t>
            </a:r>
            <a:br>
              <a:rPr lang="ru-RU" dirty="0" smtClean="0"/>
            </a:br>
            <a:r>
              <a:rPr lang="ru-RU" sz="4800" dirty="0" smtClean="0"/>
              <a:t>реализация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/>
              <a:t>Что ставить?</a:t>
            </a:r>
          </a:p>
          <a:p>
            <a:pPr>
              <a:lnSpc>
                <a:spcPct val="10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174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2584659"/>
              </p:ext>
            </p:extLst>
          </p:nvPr>
        </p:nvGraphicFramePr>
        <p:xfrm>
          <a:off x="328849" y="424421"/>
          <a:ext cx="11011932" cy="3126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983">
                  <a:extLst>
                    <a:ext uri="{9D8B030D-6E8A-4147-A177-3AD203B41FA5}">
                      <a16:colId xmlns:a16="http://schemas.microsoft.com/office/drawing/2014/main" val="3576454603"/>
                    </a:ext>
                  </a:extLst>
                </a:gridCol>
                <a:gridCol w="2752983">
                  <a:extLst>
                    <a:ext uri="{9D8B030D-6E8A-4147-A177-3AD203B41FA5}">
                      <a16:colId xmlns:a16="http://schemas.microsoft.com/office/drawing/2014/main" val="1809023737"/>
                    </a:ext>
                  </a:extLst>
                </a:gridCol>
                <a:gridCol w="2752983">
                  <a:extLst>
                    <a:ext uri="{9D8B030D-6E8A-4147-A177-3AD203B41FA5}">
                      <a16:colId xmlns:a16="http://schemas.microsoft.com/office/drawing/2014/main" val="2319321199"/>
                    </a:ext>
                  </a:extLst>
                </a:gridCol>
                <a:gridCol w="2752983">
                  <a:extLst>
                    <a:ext uri="{9D8B030D-6E8A-4147-A177-3AD203B41FA5}">
                      <a16:colId xmlns:a16="http://schemas.microsoft.com/office/drawing/2014/main" val="979400356"/>
                    </a:ext>
                  </a:extLst>
                </a:gridCol>
              </a:tblGrid>
              <a:tr h="1680766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Этап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Цель 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Объект 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Позиция </a:t>
                      </a:r>
                      <a:endParaRPr lang="ru-RU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965588"/>
                  </a:ext>
                </a:extLst>
              </a:tr>
              <a:tr h="144532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800" baseline="0" dirty="0" smtClean="0"/>
                        <a:t>7 монтаж 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Создание</a:t>
                      </a:r>
                      <a:r>
                        <a:rPr lang="ru-RU" sz="2800" baseline="0" dirty="0" smtClean="0"/>
                        <a:t> сцены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ФЖ</a:t>
                      </a:r>
                      <a:r>
                        <a:rPr lang="ru-RU" sz="2800" baseline="0" dirty="0" smtClean="0"/>
                        <a:t> ФИ</a:t>
                      </a:r>
                    </a:p>
                    <a:p>
                      <a:r>
                        <a:rPr lang="ru-RU" sz="2800" baseline="0" dirty="0" smtClean="0"/>
                        <a:t>Замысел</a:t>
                      </a:r>
                    </a:p>
                    <a:p>
                      <a:r>
                        <a:rPr lang="ru-RU" sz="2800" baseline="0" dirty="0" smtClean="0"/>
                        <a:t>Реж. Ход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Мероприятие</a:t>
                      </a:r>
                      <a:r>
                        <a:rPr lang="ru-RU" sz="2800" baseline="0" dirty="0" smtClean="0"/>
                        <a:t> 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09685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8849" y="3817329"/>
            <a:ext cx="11011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Монтаж – драматургический метод конфликтной организации сценарного материала (столкновение материала) </a:t>
            </a:r>
          </a:p>
          <a:p>
            <a:r>
              <a:rPr lang="ru-RU" dirty="0" smtClean="0"/>
              <a:t>Монтаж – конфликт     столкновение идей</a:t>
            </a:r>
          </a:p>
          <a:p>
            <a:r>
              <a:rPr lang="ru-RU" dirty="0" smtClean="0"/>
              <a:t>Монтаж – синтез             усиление эффекта </a:t>
            </a:r>
          </a:p>
        </p:txBody>
      </p:sp>
    </p:spTree>
    <p:extLst>
      <p:ext uri="{BB962C8B-B14F-4D97-AF65-F5344CB8AC3E}">
        <p14:creationId xmlns:p14="http://schemas.microsoft.com/office/powerpoint/2010/main" val="4207335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№1</a:t>
            </a:r>
            <a:br>
              <a:rPr lang="ru-RU" dirty="0" smtClean="0"/>
            </a:br>
            <a:r>
              <a:rPr lang="ru-RU" sz="4800" dirty="0" smtClean="0"/>
              <a:t>организационно – документальный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/>
              <a:t>С чего начать?</a:t>
            </a:r>
          </a:p>
          <a:p>
            <a:pPr>
              <a:lnSpc>
                <a:spcPct val="10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553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РПГ и график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Графики: </a:t>
            </a:r>
          </a:p>
          <a:p>
            <a:r>
              <a:rPr lang="ru-RU" dirty="0" smtClean="0"/>
              <a:t>Репетиционный – дети 2 - 3 ч; смешанные группы; взрослые. </a:t>
            </a:r>
          </a:p>
          <a:p>
            <a:r>
              <a:rPr lang="ru-RU" dirty="0" smtClean="0"/>
              <a:t>Подготовительный – от написание сценария до закрытия занавеса </a:t>
            </a:r>
          </a:p>
          <a:p>
            <a:r>
              <a:rPr lang="ru-RU" dirty="0" smtClean="0"/>
              <a:t>Сводный – гримерные, порядок, подготовка сцены, </a:t>
            </a:r>
            <a:r>
              <a:rPr lang="ru-RU" dirty="0" err="1" smtClean="0"/>
              <a:t>предпролог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Бутафория – сдача реквизита и декораций. </a:t>
            </a:r>
          </a:p>
          <a:p>
            <a:pPr marL="0" indent="0" algn="ctr">
              <a:buNone/>
            </a:pPr>
            <a:r>
              <a:rPr lang="ru-RU" dirty="0" smtClean="0"/>
              <a:t>РПГ</a:t>
            </a:r>
          </a:p>
          <a:p>
            <a:r>
              <a:rPr lang="ru-RU" dirty="0" smtClean="0"/>
              <a:t>Позиции: администратор, </a:t>
            </a:r>
            <a:r>
              <a:rPr lang="en-US" dirty="0" smtClean="0"/>
              <a:t>stage-</a:t>
            </a:r>
            <a:r>
              <a:rPr lang="ru-RU" dirty="0" smtClean="0"/>
              <a:t>менеджер, выпускающий режиссер, главный режиссер, художник по свету, звукорежиссер, видеограф, костюмер, бутафор.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92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Монтажный лист</a:t>
            </a: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1256453"/>
          </a:xfrm>
        </p:spPr>
        <p:txBody>
          <a:bodyPr/>
          <a:lstStyle/>
          <a:p>
            <a:r>
              <a:rPr lang="ru-RU" dirty="0" smtClean="0"/>
              <a:t>Точный позиционный порядок действий </a:t>
            </a:r>
          </a:p>
          <a:p>
            <a:r>
              <a:rPr lang="ru-RU" dirty="0" smtClean="0"/>
              <a:t>Время; этап; позиция; действие; ответственный.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696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№3</a:t>
            </a:r>
            <a:br>
              <a:rPr lang="ru-RU" dirty="0" smtClean="0"/>
            </a:br>
            <a:r>
              <a:rPr lang="ru-RU" sz="4800" dirty="0" err="1" smtClean="0"/>
              <a:t>предпролог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/>
              <a:t>Как встретить? </a:t>
            </a:r>
          </a:p>
          <a:p>
            <a:pPr>
              <a:lnSpc>
                <a:spcPct val="10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2903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Встреча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Звонок</a:t>
            </a:r>
          </a:p>
          <a:p>
            <a:r>
              <a:rPr lang="ru-RU" dirty="0" smtClean="0"/>
              <a:t>Выставка или дегустация </a:t>
            </a:r>
          </a:p>
          <a:p>
            <a:r>
              <a:rPr lang="ru-RU" dirty="0" err="1" smtClean="0"/>
              <a:t>Перфоманс</a:t>
            </a:r>
            <a:r>
              <a:rPr lang="ru-RU" dirty="0" smtClean="0"/>
              <a:t>  </a:t>
            </a:r>
          </a:p>
          <a:p>
            <a:r>
              <a:rPr lang="ru-RU" dirty="0" smtClean="0"/>
              <a:t>Фоновая музыка </a:t>
            </a:r>
          </a:p>
          <a:p>
            <a:r>
              <a:rPr lang="ru-RU" dirty="0" smtClean="0"/>
              <a:t>Кинопоказ </a:t>
            </a:r>
          </a:p>
          <a:p>
            <a:r>
              <a:rPr lang="ru-RU" dirty="0" smtClean="0"/>
              <a:t>банкет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55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80524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Социальный заказ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1" y="1556951"/>
            <a:ext cx="10394707" cy="3824930"/>
          </a:xfrm>
        </p:spPr>
        <p:txBody>
          <a:bodyPr/>
          <a:lstStyle/>
          <a:p>
            <a:r>
              <a:rPr lang="ru-RU" dirty="0" smtClean="0"/>
              <a:t>Вопросы к заказу:</a:t>
            </a:r>
          </a:p>
          <a:p>
            <a:pPr marL="457200" indent="-457200">
              <a:buAutoNum type="arabicPeriod"/>
            </a:pPr>
            <a:r>
              <a:rPr lang="ru-RU" dirty="0" smtClean="0"/>
              <a:t>Событие</a:t>
            </a:r>
          </a:p>
          <a:p>
            <a:pPr marL="457200" indent="-457200">
              <a:buAutoNum type="arabicPeriod"/>
            </a:pPr>
            <a:r>
              <a:rPr lang="ru-RU" dirty="0" smtClean="0"/>
              <a:t>Аудитория (возраст и кол-во участников)</a:t>
            </a:r>
          </a:p>
          <a:p>
            <a:pPr marL="457200" indent="-457200">
              <a:buAutoNum type="arabicPeriod"/>
            </a:pPr>
            <a:r>
              <a:rPr lang="ru-RU" dirty="0" smtClean="0"/>
              <a:t>дата и место проведения</a:t>
            </a:r>
          </a:p>
          <a:p>
            <a:pPr marL="457200" indent="-457200">
              <a:buAutoNum type="arabicPeriod"/>
            </a:pPr>
            <a:r>
              <a:rPr lang="ru-RU" dirty="0" smtClean="0"/>
              <a:t>Формат</a:t>
            </a:r>
          </a:p>
          <a:p>
            <a:pPr marL="457200" indent="-457200">
              <a:buAutoNum type="arabicPeriod"/>
            </a:pPr>
            <a:r>
              <a:rPr lang="ru-RU" dirty="0" smtClean="0"/>
              <a:t> бюджет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115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Начало сценарного каркаса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66781940"/>
              </p:ext>
            </p:extLst>
          </p:nvPr>
        </p:nvGraphicFramePr>
        <p:xfrm>
          <a:off x="378276" y="1775426"/>
          <a:ext cx="11011932" cy="2526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983">
                  <a:extLst>
                    <a:ext uri="{9D8B030D-6E8A-4147-A177-3AD203B41FA5}">
                      <a16:colId xmlns:a16="http://schemas.microsoft.com/office/drawing/2014/main" val="3576454603"/>
                    </a:ext>
                  </a:extLst>
                </a:gridCol>
                <a:gridCol w="2752983">
                  <a:extLst>
                    <a:ext uri="{9D8B030D-6E8A-4147-A177-3AD203B41FA5}">
                      <a16:colId xmlns:a16="http://schemas.microsoft.com/office/drawing/2014/main" val="1809023737"/>
                    </a:ext>
                  </a:extLst>
                </a:gridCol>
                <a:gridCol w="2752983">
                  <a:extLst>
                    <a:ext uri="{9D8B030D-6E8A-4147-A177-3AD203B41FA5}">
                      <a16:colId xmlns:a16="http://schemas.microsoft.com/office/drawing/2014/main" val="2319321199"/>
                    </a:ext>
                  </a:extLst>
                </a:gridCol>
                <a:gridCol w="2752983">
                  <a:extLst>
                    <a:ext uri="{9D8B030D-6E8A-4147-A177-3AD203B41FA5}">
                      <a16:colId xmlns:a16="http://schemas.microsoft.com/office/drawing/2014/main" val="979400356"/>
                    </a:ext>
                  </a:extLst>
                </a:gridCol>
              </a:tblGrid>
              <a:tr h="1063357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Этап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Цель 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Объект 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Позиция </a:t>
                      </a:r>
                      <a:endParaRPr lang="ru-RU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965588"/>
                  </a:ext>
                </a:extLst>
              </a:tr>
              <a:tr h="827055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Анализ темы –</a:t>
                      </a:r>
                      <a:r>
                        <a:rPr lang="ru-RU" baseline="0" dirty="0" smtClean="0"/>
                        <a:t> О чем?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Определить</a:t>
                      </a:r>
                      <a:r>
                        <a:rPr lang="ru-RU" baseline="0" dirty="0" smtClean="0"/>
                        <a:t> проблему – вопрос который будет задан зрителю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Факты жизни</a:t>
                      </a:r>
                    </a:p>
                    <a:p>
                      <a:r>
                        <a:rPr lang="ru-RU" dirty="0" smtClean="0"/>
                        <a:t>Факты искусства </a:t>
                      </a:r>
                    </a:p>
                    <a:p>
                      <a:r>
                        <a:rPr lang="ru-RU" dirty="0" smtClean="0"/>
                        <a:t>Социальный</a:t>
                      </a:r>
                      <a:r>
                        <a:rPr lang="ru-RU" baseline="0" dirty="0" smtClean="0"/>
                        <a:t> заказ</a:t>
                      </a:r>
                    </a:p>
                    <a:p>
                      <a:r>
                        <a:rPr lang="ru-RU" baseline="0" dirty="0" smtClean="0"/>
                        <a:t>Событие - Что будем изучать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Социологическая</a:t>
                      </a:r>
                      <a:r>
                        <a:rPr lang="ru-RU" baseline="0" dirty="0" smtClean="0"/>
                        <a:t> – исследую, ищу, познаю.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0968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8276" y="4468119"/>
            <a:ext cx="97321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Тема – Круг жизненных явлений, которые необходимо исследовать в сценарии</a:t>
            </a:r>
          </a:p>
          <a:p>
            <a:r>
              <a:rPr lang="ru-RU" dirty="0" smtClean="0"/>
              <a:t>Проблема – теоретический или практический вопрос  требующий сценического разрешения</a:t>
            </a:r>
          </a:p>
          <a:p>
            <a:r>
              <a:rPr lang="ru-RU" dirty="0" smtClean="0"/>
              <a:t>Факты жизни – исторические справки, реальные истории, хроника.</a:t>
            </a:r>
          </a:p>
          <a:p>
            <a:r>
              <a:rPr lang="ru-RU" dirty="0" smtClean="0"/>
              <a:t>Факты искусства – все жанровое разнообразие произведений искусства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83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Фж</a:t>
            </a:r>
            <a:r>
              <a:rPr lang="ru-RU" dirty="0" smtClean="0"/>
              <a:t> и фи (работа мозга)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042490" y="1771135"/>
            <a:ext cx="6107020" cy="360345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0616" y="2446639"/>
            <a:ext cx="11524735" cy="369685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   </a:t>
            </a:r>
            <a:r>
              <a:rPr lang="ru-RU" sz="2200" dirty="0" smtClean="0">
                <a:solidFill>
                  <a:srgbClr val="FF0000"/>
                </a:solidFill>
              </a:rPr>
              <a:t>Сознание                                   подсознание</a:t>
            </a:r>
          </a:p>
          <a:p>
            <a:pPr marL="0" indent="0" algn="ctr">
              <a:buNone/>
            </a:pPr>
            <a:r>
              <a:rPr lang="ru-RU" sz="2200" dirty="0" smtClean="0"/>
              <a:t>5 органов чувств                        фантазия</a:t>
            </a:r>
          </a:p>
          <a:p>
            <a:pPr marL="0" indent="0" algn="ctr">
              <a:buNone/>
            </a:pPr>
            <a:r>
              <a:rPr lang="ru-RU" sz="2200" dirty="0" smtClean="0"/>
              <a:t>                         для поиска ФЖ ФИ             творческое управление</a:t>
            </a:r>
            <a:endParaRPr lang="ru-RU" sz="2200" dirty="0"/>
          </a:p>
          <a:p>
            <a:pPr marL="0" indent="0" algn="ctr">
              <a:buNone/>
            </a:pPr>
            <a:r>
              <a:rPr lang="ru-RU" dirty="0" smtClean="0"/>
              <a:t>                                     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Прокачка фантазии: творческий минимум (100 стр. в день; 1 фильм в день; 1 художники или композитор в неделю.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087762" y="1564584"/>
            <a:ext cx="0" cy="38100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468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966472"/>
              </p:ext>
            </p:extLst>
          </p:nvPr>
        </p:nvGraphicFramePr>
        <p:xfrm>
          <a:off x="328849" y="424421"/>
          <a:ext cx="11011932" cy="3479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983">
                  <a:extLst>
                    <a:ext uri="{9D8B030D-6E8A-4147-A177-3AD203B41FA5}">
                      <a16:colId xmlns:a16="http://schemas.microsoft.com/office/drawing/2014/main" val="3576454603"/>
                    </a:ext>
                  </a:extLst>
                </a:gridCol>
                <a:gridCol w="2752983">
                  <a:extLst>
                    <a:ext uri="{9D8B030D-6E8A-4147-A177-3AD203B41FA5}">
                      <a16:colId xmlns:a16="http://schemas.microsoft.com/office/drawing/2014/main" val="1809023737"/>
                    </a:ext>
                  </a:extLst>
                </a:gridCol>
                <a:gridCol w="2752983">
                  <a:extLst>
                    <a:ext uri="{9D8B030D-6E8A-4147-A177-3AD203B41FA5}">
                      <a16:colId xmlns:a16="http://schemas.microsoft.com/office/drawing/2014/main" val="2319321199"/>
                    </a:ext>
                  </a:extLst>
                </a:gridCol>
                <a:gridCol w="2752983">
                  <a:extLst>
                    <a:ext uri="{9D8B030D-6E8A-4147-A177-3AD203B41FA5}">
                      <a16:colId xmlns:a16="http://schemas.microsoft.com/office/drawing/2014/main" val="979400356"/>
                    </a:ext>
                  </a:extLst>
                </a:gridCol>
              </a:tblGrid>
              <a:tr h="1680766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Этап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Цель 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Объект 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Позиция </a:t>
                      </a:r>
                      <a:endParaRPr lang="ru-RU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965588"/>
                  </a:ext>
                </a:extLst>
              </a:tr>
              <a:tr h="144532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800" dirty="0" smtClean="0"/>
                        <a:t>2. Анализ проблемы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Определить</a:t>
                      </a:r>
                      <a:r>
                        <a:rPr lang="ru-RU" sz="2800" baseline="0" dirty="0" smtClean="0"/>
                        <a:t> сверхзадачу – способ решения проблемы 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Проблема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Педагогическая – научить</a:t>
                      </a:r>
                      <a:r>
                        <a:rPr lang="ru-RU" sz="2800" baseline="0" dirty="0" smtClean="0"/>
                        <a:t> зрителя 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09685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8849" y="4105654"/>
            <a:ext cx="11011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Проблема – теоретический или практический вопрос  требующий сценического разрешения </a:t>
            </a:r>
          </a:p>
          <a:p>
            <a:r>
              <a:rPr lang="ru-RU" dirty="0" smtClean="0"/>
              <a:t>Сверхзадача – художественное утверждение позиции автора, посредством драматургической организации доказательств.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838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3461441"/>
              </p:ext>
            </p:extLst>
          </p:nvPr>
        </p:nvGraphicFramePr>
        <p:xfrm>
          <a:off x="328849" y="424421"/>
          <a:ext cx="11011932" cy="3479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983">
                  <a:extLst>
                    <a:ext uri="{9D8B030D-6E8A-4147-A177-3AD203B41FA5}">
                      <a16:colId xmlns:a16="http://schemas.microsoft.com/office/drawing/2014/main" val="3576454603"/>
                    </a:ext>
                  </a:extLst>
                </a:gridCol>
                <a:gridCol w="2752983">
                  <a:extLst>
                    <a:ext uri="{9D8B030D-6E8A-4147-A177-3AD203B41FA5}">
                      <a16:colId xmlns:a16="http://schemas.microsoft.com/office/drawing/2014/main" val="1809023737"/>
                    </a:ext>
                  </a:extLst>
                </a:gridCol>
                <a:gridCol w="2752983">
                  <a:extLst>
                    <a:ext uri="{9D8B030D-6E8A-4147-A177-3AD203B41FA5}">
                      <a16:colId xmlns:a16="http://schemas.microsoft.com/office/drawing/2014/main" val="2319321199"/>
                    </a:ext>
                  </a:extLst>
                </a:gridCol>
                <a:gridCol w="2752983">
                  <a:extLst>
                    <a:ext uri="{9D8B030D-6E8A-4147-A177-3AD203B41FA5}">
                      <a16:colId xmlns:a16="http://schemas.microsoft.com/office/drawing/2014/main" val="979400356"/>
                    </a:ext>
                  </a:extLst>
                </a:gridCol>
              </a:tblGrid>
              <a:tr h="1680766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Этап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Цель 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Объект 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Позиция </a:t>
                      </a:r>
                      <a:endParaRPr lang="ru-RU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965588"/>
                  </a:ext>
                </a:extLst>
              </a:tr>
              <a:tr h="144532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800" dirty="0" smtClean="0"/>
                        <a:t>2.1 Нахождение аспектов проблемы</a:t>
                      </a:r>
                      <a:r>
                        <a:rPr lang="ru-RU" sz="2800" baseline="0" dirty="0" smtClean="0"/>
                        <a:t> 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Определить</a:t>
                      </a:r>
                      <a:r>
                        <a:rPr lang="ru-RU" sz="2800" baseline="0" dirty="0" smtClean="0"/>
                        <a:t> кол-во блоков; эпизодов; Е.С.И.; сценария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Аспекты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Концепция 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09685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8849" y="4105654"/>
            <a:ext cx="11011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Аспекты – фактические элементы проблемы </a:t>
            </a:r>
          </a:p>
          <a:p>
            <a:r>
              <a:rPr lang="ru-RU" dirty="0" smtClean="0"/>
              <a:t>Е.С.И. (Единицы сценической информации) – элементы театрализации </a:t>
            </a:r>
          </a:p>
          <a:p>
            <a:r>
              <a:rPr lang="ru-RU" dirty="0" smtClean="0"/>
              <a:t>Эпизод – совокупность Е.С.И. в сценарии</a:t>
            </a:r>
          </a:p>
          <a:p>
            <a:r>
              <a:rPr lang="ru-RU" dirty="0" smtClean="0"/>
              <a:t>Блок – совокупность эпизодов в сценарии.</a:t>
            </a:r>
          </a:p>
          <a:p>
            <a:r>
              <a:rPr lang="ru-RU" dirty="0" smtClean="0"/>
              <a:t>Концепция – позиция автора развернутая в систему взглядов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585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оформление концепции автора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11527" y="1837765"/>
            <a:ext cx="8721811" cy="331118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dirty="0" smtClean="0"/>
              <a:t>Составитель:                                                                                                                                            Цензор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dirty="0" err="1" smtClean="0"/>
              <a:t>Ф.и.о.</a:t>
            </a: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                                                                      </a:t>
            </a:r>
            <a:r>
              <a:rPr lang="ru-RU" dirty="0" err="1" smtClean="0"/>
              <a:t>Ф.и.о</a:t>
            </a:r>
            <a:r>
              <a:rPr lang="ru-RU" dirty="0" err="1"/>
              <a:t>.</a:t>
            </a:r>
            <a:endParaRPr lang="ru-RU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ru-RU" dirty="0" smtClean="0"/>
              <a:t>Должность                                                                                                                                    </a:t>
            </a:r>
            <a:r>
              <a:rPr lang="ru-RU" dirty="0" err="1" smtClean="0"/>
              <a:t>Должность</a:t>
            </a:r>
            <a:endParaRPr lang="ru-RU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ru-RU" dirty="0" smtClean="0"/>
              <a:t>Дата сдачи                                                                                                                    Дата утверждения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dirty="0" smtClean="0"/>
              <a:t>Подпись                                                                                                                                                  </a:t>
            </a:r>
            <a:r>
              <a:rPr lang="ru-RU" dirty="0" err="1" smtClean="0"/>
              <a:t>подпись</a:t>
            </a:r>
            <a:endParaRPr lang="ru-RU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ru-RU" dirty="0" smtClean="0"/>
              <a:t>Сценарий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dirty="0" smtClean="0"/>
              <a:t>«……….»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Дата и время проведения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место</a:t>
            </a:r>
          </a:p>
        </p:txBody>
      </p:sp>
    </p:spTree>
    <p:extLst>
      <p:ext uri="{BB962C8B-B14F-4D97-AF65-F5344CB8AC3E}">
        <p14:creationId xmlns:p14="http://schemas.microsoft.com/office/powerpoint/2010/main" val="55242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7121872"/>
              </p:ext>
            </p:extLst>
          </p:nvPr>
        </p:nvGraphicFramePr>
        <p:xfrm>
          <a:off x="328849" y="424421"/>
          <a:ext cx="11011932" cy="3126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983">
                  <a:extLst>
                    <a:ext uri="{9D8B030D-6E8A-4147-A177-3AD203B41FA5}">
                      <a16:colId xmlns:a16="http://schemas.microsoft.com/office/drawing/2014/main" val="3576454603"/>
                    </a:ext>
                  </a:extLst>
                </a:gridCol>
                <a:gridCol w="2752983">
                  <a:extLst>
                    <a:ext uri="{9D8B030D-6E8A-4147-A177-3AD203B41FA5}">
                      <a16:colId xmlns:a16="http://schemas.microsoft.com/office/drawing/2014/main" val="1809023737"/>
                    </a:ext>
                  </a:extLst>
                </a:gridCol>
                <a:gridCol w="2752983">
                  <a:extLst>
                    <a:ext uri="{9D8B030D-6E8A-4147-A177-3AD203B41FA5}">
                      <a16:colId xmlns:a16="http://schemas.microsoft.com/office/drawing/2014/main" val="2319321199"/>
                    </a:ext>
                  </a:extLst>
                </a:gridCol>
                <a:gridCol w="2752983">
                  <a:extLst>
                    <a:ext uri="{9D8B030D-6E8A-4147-A177-3AD203B41FA5}">
                      <a16:colId xmlns:a16="http://schemas.microsoft.com/office/drawing/2014/main" val="979400356"/>
                    </a:ext>
                  </a:extLst>
                </a:gridCol>
              </a:tblGrid>
              <a:tr h="1680766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Этап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Цель 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Объект 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Позиция </a:t>
                      </a:r>
                      <a:endParaRPr lang="ru-RU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965588"/>
                  </a:ext>
                </a:extLst>
              </a:tr>
              <a:tr h="144532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800" dirty="0" smtClean="0"/>
                        <a:t>3</a:t>
                      </a:r>
                      <a:r>
                        <a:rPr lang="ru-RU" sz="2800" baseline="0" dirty="0" smtClean="0"/>
                        <a:t> разработка сценического задания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Смысловой каркас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ФЖ</a:t>
                      </a:r>
                      <a:r>
                        <a:rPr lang="ru-RU" sz="2800" baseline="0" dirty="0" smtClean="0"/>
                        <a:t> ФИ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Сверхзадача</a:t>
                      </a:r>
                      <a:r>
                        <a:rPr lang="ru-RU" sz="2800" baseline="0" dirty="0" smtClean="0"/>
                        <a:t> 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09685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8849" y="3636097"/>
            <a:ext cx="11011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Сценическое задание – стремление разбудить в зрители чувство… </a:t>
            </a:r>
          </a:p>
          <a:p>
            <a:r>
              <a:rPr lang="ru-RU" dirty="0" smtClean="0"/>
              <a:t>Факты жизни – исторические справки, реальные истории, хроника.</a:t>
            </a:r>
          </a:p>
          <a:p>
            <a:r>
              <a:rPr lang="ru-RU" dirty="0" smtClean="0"/>
              <a:t>Факты искусства – все жанровое разнообразие произведений искусства </a:t>
            </a:r>
          </a:p>
          <a:p>
            <a:r>
              <a:rPr lang="ru-RU" dirty="0" smtClean="0"/>
              <a:t>Сверхзадача – художественное утверждение позиции автора, посредством драматургической организации доказательств.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01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173</TotalTime>
  <Words>864</Words>
  <Application>Microsoft Office PowerPoint</Application>
  <PresentationFormat>Широкоэкранный</PresentationFormat>
  <Paragraphs>208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Impact</vt:lpstr>
      <vt:lpstr>Главное мероприятие</vt:lpstr>
      <vt:lpstr>Сценарная культура </vt:lpstr>
      <vt:lpstr>Шаг №1 организационно – документальный </vt:lpstr>
      <vt:lpstr>Социальный заказ</vt:lpstr>
      <vt:lpstr>Начало сценарного каркаса</vt:lpstr>
      <vt:lpstr>Фж и фи (работа мозга)</vt:lpstr>
      <vt:lpstr>Презентация PowerPoint</vt:lpstr>
      <vt:lpstr>Презентация PowerPoint</vt:lpstr>
      <vt:lpstr>оформление концепции автора</vt:lpstr>
      <vt:lpstr>Презентация PowerPoint</vt:lpstr>
      <vt:lpstr>Смысловой каркас </vt:lpstr>
      <vt:lpstr>Презентация PowerPoint</vt:lpstr>
      <vt:lpstr>замысел</vt:lpstr>
      <vt:lpstr>Презентация PowerPoint</vt:lpstr>
      <vt:lpstr>сюжет</vt:lpstr>
      <vt:lpstr>Презентация PowerPoint</vt:lpstr>
      <vt:lpstr>Тайминг </vt:lpstr>
      <vt:lpstr>оформление сценария</vt:lpstr>
      <vt:lpstr>Шаг №2 реализация</vt:lpstr>
      <vt:lpstr>Презентация PowerPoint</vt:lpstr>
      <vt:lpstr>РПГ и график</vt:lpstr>
      <vt:lpstr>Монтажный лист</vt:lpstr>
      <vt:lpstr>Шаг №3 предпролог</vt:lpstr>
      <vt:lpstr>Встреча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2020-06-01T15:02:33Z</dcterms:created>
  <dcterms:modified xsi:type="dcterms:W3CDTF">2020-06-01T17:56:00Z</dcterms:modified>
</cp:coreProperties>
</file>