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66" r:id="rId6"/>
    <p:sldId id="258" r:id="rId7"/>
    <p:sldId id="259" r:id="rId8"/>
    <p:sldId id="261" r:id="rId9"/>
    <p:sldId id="267" r:id="rId10"/>
    <p:sldId id="268" r:id="rId11"/>
    <p:sldId id="262" r:id="rId12"/>
    <p:sldId id="26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7" autoAdjust="0"/>
    <p:restoredTop sz="94643" autoAdjust="0"/>
  </p:normalViewPr>
  <p:slideViewPr>
    <p:cSldViewPr>
      <p:cViewPr>
        <p:scale>
          <a:sx n="66" d="100"/>
          <a:sy n="66" d="100"/>
        </p:scale>
        <p:origin x="-122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B3AB1-11AF-4839-A762-1C01621FB13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83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65302-2098-4936-B1F6-2256151021F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39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8EC22-304D-4B46-A329-E9774AAF428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57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CE8EA-7A2E-4CDA-A645-BFC200C4CAE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10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7F85C-DCF6-491C-BE8F-083C433D4DE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46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BC5EF-8917-4E04-847D-EF57EC73FE7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92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C9189-637C-4179-8AD6-349390B69E4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29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D2285-30F6-491A-A7BD-DC4834EFA91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0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94840-6940-4608-A8E9-A6BA7EF909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7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B84C7-BA14-4641-9355-22418FE9493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33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50E07-916C-47B6-8E4D-3E01293B0B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13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870084-8056-4DA6-A68C-B4C9BEC48BD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Graphic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609600"/>
            <a:ext cx="67818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>
                <a:solidFill>
                  <a:srgbClr val="660033"/>
                </a:solidFill>
                <a:latin typeface="Monotype Corsiva" pitchFamily="66" charset="0"/>
              </a:rPr>
              <a:t>Муниципальное автономное учреждение дополнительного образования </a:t>
            </a:r>
            <a:br>
              <a:rPr lang="ru-RU" sz="2400" b="1">
                <a:solidFill>
                  <a:srgbClr val="660033"/>
                </a:solidFill>
                <a:latin typeface="Monotype Corsiva" pitchFamily="66" charset="0"/>
              </a:rPr>
            </a:br>
            <a:r>
              <a:rPr lang="ru-RU" sz="2400" b="1">
                <a:solidFill>
                  <a:srgbClr val="660033"/>
                </a:solidFill>
                <a:latin typeface="Monotype Corsiva" pitchFamily="66" charset="0"/>
              </a:rPr>
              <a:t>города Набережные Челны </a:t>
            </a:r>
            <a:br>
              <a:rPr lang="ru-RU" sz="2400" b="1">
                <a:solidFill>
                  <a:srgbClr val="660033"/>
                </a:solidFill>
                <a:latin typeface="Monotype Corsiva" pitchFamily="66" charset="0"/>
              </a:rPr>
            </a:br>
            <a:r>
              <a:rPr lang="ru-RU" sz="2400" b="1">
                <a:solidFill>
                  <a:srgbClr val="660033"/>
                </a:solidFill>
                <a:latin typeface="Monotype Corsiva" pitchFamily="66" charset="0"/>
              </a:rPr>
              <a:t>«Детская художественная школа №2»</a:t>
            </a:r>
            <a:endParaRPr lang="en-US" sz="2400" b="1">
              <a:solidFill>
                <a:srgbClr val="660033"/>
              </a:solidFill>
              <a:latin typeface="Monotype Corsiva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2438400"/>
            <a:ext cx="60960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4800" b="1">
                <a:solidFill>
                  <a:srgbClr val="660033"/>
                </a:solidFill>
                <a:latin typeface="Monotype Corsiva" pitchFamily="66" charset="0"/>
              </a:rPr>
              <a:t>«Плоская композиция из жгутов»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324600" y="4114800"/>
            <a:ext cx="2362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ru-RU" sz="2000" b="1">
                <a:solidFill>
                  <a:srgbClr val="660033"/>
                </a:solidFill>
                <a:latin typeface="Monotype Corsiva" pitchFamily="66" charset="0"/>
              </a:rPr>
              <a:t>Автор-составитель: Якупова Р.Р., </a:t>
            </a:r>
          </a:p>
          <a:p>
            <a:pPr algn="r"/>
            <a:r>
              <a:rPr lang="ru-RU" sz="2000" b="1">
                <a:solidFill>
                  <a:srgbClr val="660033"/>
                </a:solidFill>
                <a:latin typeface="Monotype Corsiva" pitchFamily="66" charset="0"/>
              </a:rPr>
              <a:t>преподаватель </a:t>
            </a:r>
            <a:endParaRPr lang="ru-RU" sz="2000">
              <a:latin typeface="Monotype Corsiva" pitchFamily="66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953000" y="6248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660033"/>
                </a:solidFill>
                <a:latin typeface="Monotype Corsiva" pitchFamily="66" charset="0"/>
              </a:rPr>
              <a:t>2018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1" name="Picture 3" descr="20181023_16123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7000" y="609600"/>
            <a:ext cx="2819400" cy="4495800"/>
          </a:xfrm>
          <a:prstGeom prst="rect">
            <a:avLst/>
          </a:prstGeom>
          <a:noFill/>
          <a:effectLst>
            <a:outerShdw dist="117088" dir="7836078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20181023_16124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1600" y="3657600"/>
            <a:ext cx="3305175" cy="2384425"/>
          </a:xfrm>
          <a:prstGeom prst="rect">
            <a:avLst/>
          </a:prstGeom>
          <a:noFill/>
          <a:effectLst>
            <a:outerShdw dist="109250" dir="7532261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3" name="Picture 5" descr="20181023_16202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533400"/>
            <a:ext cx="2032000" cy="2895600"/>
          </a:xfrm>
          <a:prstGeom prst="rect">
            <a:avLst/>
          </a:prstGeom>
          <a:noFill/>
          <a:effectLst>
            <a:outerShdw dist="127000" dir="7612194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 descr="20181022_11332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62600" y="2286000"/>
            <a:ext cx="3021013" cy="3810000"/>
          </a:xfrm>
          <a:prstGeom prst="rect">
            <a:avLst/>
          </a:prstGeom>
          <a:noFill/>
          <a:effectLst>
            <a:outerShdw dist="117088" dir="7836078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9" name="Picture 9" descr="20181022_11334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609600"/>
            <a:ext cx="2746375" cy="3886200"/>
          </a:xfrm>
          <a:prstGeom prst="rect">
            <a:avLst/>
          </a:prstGeom>
          <a:noFill/>
          <a:effectLst>
            <a:outerShdw dist="127000" dir="7612194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562600" y="457200"/>
            <a:ext cx="3124200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200">
                <a:solidFill>
                  <a:srgbClr val="660033"/>
                </a:solidFill>
                <a:latin typeface="Monotype Corsiva" pitchFamily="66" charset="0"/>
              </a:rPr>
              <a:t>7. Готовые работы наклеиваем на цветной картон Ф.А4; украшаем края пластилиновыми спиралями и кружочками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20181022_11324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8800" y="1752600"/>
            <a:ext cx="2959100" cy="4267200"/>
          </a:xfrm>
          <a:prstGeom prst="rect">
            <a:avLst/>
          </a:prstGeom>
          <a:noFill/>
          <a:effectLst>
            <a:outerShdw dist="127000" dir="7612194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3" name="Picture 9" descr="20181022_11340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685800"/>
            <a:ext cx="2724150" cy="3886200"/>
          </a:xfrm>
          <a:prstGeom prst="rect">
            <a:avLst/>
          </a:prstGeom>
          <a:noFill/>
          <a:effectLst>
            <a:outerShdw dist="127000" dir="7612194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609600"/>
            <a:ext cx="6172200" cy="1143000"/>
          </a:xfrm>
        </p:spPr>
        <p:txBody>
          <a:bodyPr/>
          <a:lstStyle/>
          <a:p>
            <a:pPr algn="just">
              <a:lnSpc>
                <a:spcPct val="70000"/>
              </a:lnSpc>
            </a:pPr>
            <a:r>
              <a:rPr lang="ru-RU" sz="4000" b="1">
                <a:solidFill>
                  <a:srgbClr val="660033"/>
                </a:solidFill>
                <a:latin typeface="Monotype Corsiva" pitchFamily="66" charset="0"/>
              </a:rPr>
              <a:t>Цели:</a:t>
            </a:r>
            <a:r>
              <a:rPr lang="ru-RU" sz="3600" b="1">
                <a:solidFill>
                  <a:srgbClr val="660033"/>
                </a:solidFill>
                <a:latin typeface="Monotype Corsiva" pitchFamily="66" charset="0"/>
              </a:rPr>
              <a:t> </a:t>
            </a:r>
            <a:r>
              <a:rPr lang="ru-RU" sz="3600">
                <a:solidFill>
                  <a:schemeClr val="tx1"/>
                </a:solidFill>
                <a:latin typeface="Monotype Corsiva" pitchFamily="66" charset="0"/>
              </a:rPr>
              <a:t>изготовление аппликации из пластилина</a:t>
            </a:r>
            <a:r>
              <a:rPr lang="ru-RU" sz="3600">
                <a:latin typeface="Monotype Corsiva" pitchFamily="66" charset="0"/>
              </a:rPr>
              <a:t> в технике «рисования» жгутиками</a:t>
            </a:r>
            <a:r>
              <a:rPr lang="ru-RU" sz="400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905000"/>
            <a:ext cx="6019800" cy="4419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4000" b="1">
                <a:solidFill>
                  <a:srgbClr val="660033"/>
                </a:solidFill>
                <a:latin typeface="Monotype Corsiva" pitchFamily="66" charset="0"/>
              </a:rPr>
              <a:t>Задачи: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3600">
                <a:latin typeface="Monotype Corsiva" pitchFamily="66" charset="0"/>
              </a:rPr>
              <a:t>обучить приёму работы с пластилином;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3600">
                <a:latin typeface="Monotype Corsiva" pitchFamily="66" charset="0"/>
              </a:rPr>
              <a:t>формировать интерес к работе с пластилином;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3600">
                <a:latin typeface="Monotype Corsiva" pitchFamily="66" charset="0"/>
              </a:rPr>
              <a:t>развивать воображение, творческие способности;</a:t>
            </a:r>
          </a:p>
          <a:p>
            <a:pPr algn="just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ru-RU" sz="3600">
                <a:latin typeface="Monotype Corsiva" pitchFamily="66" charset="0"/>
              </a:rPr>
              <a:t>воспитывать усидчивость, аккуратность.</a:t>
            </a:r>
            <a:endParaRPr lang="ru-RU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762000"/>
            <a:ext cx="6096000" cy="914400"/>
          </a:xfrm>
        </p:spPr>
        <p:txBody>
          <a:bodyPr/>
          <a:lstStyle/>
          <a:p>
            <a:pPr algn="just"/>
            <a:r>
              <a:rPr lang="ru-RU" sz="2400">
                <a:solidFill>
                  <a:srgbClr val="660033"/>
                </a:solidFill>
                <a:latin typeface="Monotype Corsiva" pitchFamily="66" charset="0"/>
              </a:rPr>
              <a:t>«Таланты детей находятся на кончиках их пальцев»</a:t>
            </a:r>
            <a:br>
              <a:rPr lang="ru-RU" sz="2400">
                <a:solidFill>
                  <a:srgbClr val="660033"/>
                </a:solidFill>
                <a:latin typeface="Monotype Corsiva" pitchFamily="66" charset="0"/>
              </a:rPr>
            </a:br>
            <a:r>
              <a:rPr lang="ru-RU" sz="2400">
                <a:solidFill>
                  <a:srgbClr val="660033"/>
                </a:solidFill>
                <a:latin typeface="Monotype Corsiva" pitchFamily="66" charset="0"/>
              </a:rPr>
              <a:t>                                                             М. Монтессори</a:t>
            </a:r>
            <a:r>
              <a:rPr lang="ru-RU" sz="4000">
                <a:solidFill>
                  <a:srgbClr val="660033"/>
                </a:solidFill>
                <a:latin typeface="Monotype Corsiva" pitchFamily="66" charset="0"/>
              </a:rPr>
              <a:t> 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241925" y="3846513"/>
            <a:ext cx="3521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514600" y="1905000"/>
            <a:ext cx="6172200" cy="444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2200">
                <a:solidFill>
                  <a:srgbClr val="660033"/>
                </a:solidFill>
                <a:latin typeface="Monotype Corsiva" pitchFamily="66" charset="0"/>
              </a:rPr>
              <a:t>«Истоки творческих способностей и дарования детей - на кончиках их пальцев. От пальцев, образно говоря, идут тончайшие ручейки, которые питают источник творческой мысли. Чем больше уверенности и изобретательности в движении детской руки, тем тоньше взаимодействие с орудием труда, чем сложнее движения, необходимые для этого взаимодействия, тем глубже входит взаимодействие руки с природой, с общественным трудом в духовную жизнь ребёнка. Другими словами: чем больше мастерства в детской руке, тем умнее ребёнок»</a:t>
            </a:r>
          </a:p>
          <a:p>
            <a:pPr algn="r"/>
            <a:endParaRPr lang="ru-RU" sz="2200">
              <a:solidFill>
                <a:srgbClr val="660033"/>
              </a:solidFill>
              <a:latin typeface="Monotype Corsiva" pitchFamily="66" charset="0"/>
            </a:endParaRPr>
          </a:p>
          <a:p>
            <a:pPr algn="r"/>
            <a:r>
              <a:rPr lang="ru-RU" sz="2200">
                <a:solidFill>
                  <a:srgbClr val="660033"/>
                </a:solidFill>
                <a:latin typeface="Monotype Corsiva" pitchFamily="66" charset="0"/>
              </a:rPr>
              <a:t>В. А. Сухомлинский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533400"/>
            <a:ext cx="6477000" cy="563880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ru-RU">
                <a:solidFill>
                  <a:srgbClr val="660033"/>
                </a:solidFill>
                <a:latin typeface="Monotype Corsiva" pitchFamily="66" charset="0"/>
              </a:rPr>
              <a:t>    Лепка – самый осязаемый вид художественного творчества. Ребёнок не только видит то, что создал, но и трогает, берёт в руки и по мере необходимости изменяет. Основным инструментом в лепке является рука (вернее, обе руки, следовательно, уровень умения зависит от владения собственными руками, а не кисточкой, карандашом или ножницами).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Graphic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2514600" y="533400"/>
            <a:ext cx="6172200" cy="762000"/>
          </a:xfrm>
        </p:spPr>
        <p:txBody>
          <a:bodyPr/>
          <a:lstStyle/>
          <a:p>
            <a:r>
              <a:rPr lang="ru-RU" sz="4800" b="1">
                <a:solidFill>
                  <a:srgbClr val="660033"/>
                </a:solidFill>
                <a:latin typeface="Monotype Corsiva" pitchFamily="66" charset="0"/>
              </a:rPr>
              <a:t>Работы из жгутиков </a:t>
            </a:r>
          </a:p>
        </p:txBody>
      </p:sp>
      <p:pic>
        <p:nvPicPr>
          <p:cNvPr id="15364" name="Picture 4" descr="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1219200"/>
            <a:ext cx="2819400" cy="2373313"/>
          </a:xfrm>
          <a:prstGeom prst="rect">
            <a:avLst/>
          </a:prstGeom>
          <a:noFill/>
          <a:effectLst>
            <a:outerShdw dist="137372" dir="7421404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 descr="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3600" y="1371600"/>
            <a:ext cx="2484438" cy="3352800"/>
          </a:xfrm>
          <a:prstGeom prst="rect">
            <a:avLst/>
          </a:prstGeom>
          <a:noFill/>
          <a:effectLst>
            <a:outerShdw dist="109250" dir="7532261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maxresdefault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1800" y="3276600"/>
            <a:ext cx="2667000" cy="2046288"/>
          </a:xfrm>
          <a:prstGeom prst="rect">
            <a:avLst/>
          </a:prstGeom>
          <a:noFill/>
          <a:effectLst>
            <a:outerShdw dist="117088" dir="7836078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Lepim-iz-plastilinovygfgutikov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9200" y="4495800"/>
            <a:ext cx="2895600" cy="1635125"/>
          </a:xfrm>
          <a:prstGeom prst="rect">
            <a:avLst/>
          </a:prstGeom>
          <a:noFill/>
          <a:effectLst>
            <a:outerShdw dist="117088" dir="7836078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6172200" cy="808038"/>
          </a:xfrm>
        </p:spPr>
        <p:txBody>
          <a:bodyPr/>
          <a:lstStyle/>
          <a:p>
            <a:r>
              <a:rPr lang="ru-RU" b="1">
                <a:solidFill>
                  <a:srgbClr val="660033"/>
                </a:solidFill>
                <a:latin typeface="Monotype Corsiva" pitchFamily="66" charset="0"/>
              </a:rPr>
              <a:t>Необходимые материалы: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400" y="1371600"/>
            <a:ext cx="3124200" cy="2514600"/>
          </a:xfrm>
        </p:spPr>
        <p:txBody>
          <a:bodyPr/>
          <a:lstStyle/>
          <a:p>
            <a:r>
              <a:rPr lang="ru-RU" sz="2800" b="1">
                <a:solidFill>
                  <a:srgbClr val="660033"/>
                </a:solidFill>
                <a:latin typeface="Monotype Corsiva" pitchFamily="66" charset="0"/>
              </a:rPr>
              <a:t>Пластилин</a:t>
            </a:r>
          </a:p>
          <a:p>
            <a:r>
              <a:rPr lang="ru-RU" sz="2800" b="1">
                <a:solidFill>
                  <a:srgbClr val="660033"/>
                </a:solidFill>
                <a:latin typeface="Monotype Corsiva" pitchFamily="66" charset="0"/>
              </a:rPr>
              <a:t>Стека</a:t>
            </a:r>
          </a:p>
          <a:p>
            <a:r>
              <a:rPr lang="ru-RU" sz="2800" b="1">
                <a:solidFill>
                  <a:srgbClr val="660033"/>
                </a:solidFill>
                <a:latin typeface="Monotype Corsiva" pitchFamily="66" charset="0"/>
              </a:rPr>
              <a:t>Дощечка</a:t>
            </a:r>
          </a:p>
          <a:p>
            <a:r>
              <a:rPr lang="ru-RU" sz="2800" b="1">
                <a:solidFill>
                  <a:srgbClr val="660033"/>
                </a:solidFill>
                <a:latin typeface="Monotype Corsiva" pitchFamily="66" charset="0"/>
              </a:rPr>
              <a:t>Картон </a:t>
            </a:r>
            <a:r>
              <a:rPr lang="en-US" sz="2800" b="1">
                <a:solidFill>
                  <a:srgbClr val="660033"/>
                </a:solidFill>
                <a:latin typeface="Monotype Corsiva" pitchFamily="66" charset="0"/>
              </a:rPr>
              <a:t> (</a:t>
            </a:r>
            <a:r>
              <a:rPr lang="ru-RU" sz="2800" b="1">
                <a:solidFill>
                  <a:srgbClr val="660033"/>
                </a:solidFill>
                <a:latin typeface="Monotype Corsiva" pitchFamily="66" charset="0"/>
              </a:rPr>
              <a:t>цветной и белый</a:t>
            </a:r>
            <a:r>
              <a:rPr lang="en-US" sz="2800" b="1">
                <a:solidFill>
                  <a:srgbClr val="660033"/>
                </a:solidFill>
                <a:latin typeface="Monotype Corsiva" pitchFamily="66" charset="0"/>
              </a:rPr>
              <a:t>)</a:t>
            </a:r>
            <a:endParaRPr lang="ru-RU" sz="2800" b="1">
              <a:solidFill>
                <a:srgbClr val="660033"/>
              </a:solidFill>
              <a:latin typeface="Monotype Corsiva" pitchFamily="66" charset="0"/>
            </a:endParaRPr>
          </a:p>
        </p:txBody>
      </p:sp>
      <p:pic>
        <p:nvPicPr>
          <p:cNvPr id="6149" name="Picture 5" descr="ori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9400" y="1143000"/>
            <a:ext cx="2590800" cy="2590800"/>
          </a:xfrm>
          <a:prstGeom prst="rect">
            <a:avLst/>
          </a:prstGeom>
          <a:noFill/>
          <a:effectLst>
            <a:outerShdw dist="109250" dir="7532261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ау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3962400"/>
            <a:ext cx="2514600" cy="1954213"/>
          </a:xfrm>
          <a:prstGeom prst="rect">
            <a:avLst/>
          </a:prstGeom>
          <a:noFill/>
          <a:effectLst>
            <a:outerShdw dist="109250" dir="7532261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karton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3924300"/>
            <a:ext cx="2667000" cy="2000250"/>
          </a:xfrm>
          <a:prstGeom prst="rect">
            <a:avLst/>
          </a:prstGeom>
          <a:noFill/>
          <a:effectLst>
            <a:outerShdw dist="109250" dir="7532261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381000"/>
            <a:ext cx="6172200" cy="960438"/>
          </a:xfrm>
        </p:spPr>
        <p:txBody>
          <a:bodyPr/>
          <a:lstStyle/>
          <a:p>
            <a:r>
              <a:rPr lang="ru-RU" b="1">
                <a:solidFill>
                  <a:srgbClr val="660033"/>
                </a:solidFill>
                <a:latin typeface="Monotype Corsiva" pitchFamily="66" charset="0"/>
              </a:rPr>
              <a:t>Этапы выполнения работы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524000"/>
            <a:ext cx="3124200" cy="1295400"/>
          </a:xfrm>
        </p:spPr>
        <p:txBody>
          <a:bodyPr/>
          <a:lstStyle/>
          <a:p>
            <a:pPr marL="609600" indent="-609600">
              <a:lnSpc>
                <a:spcPct val="95000"/>
              </a:lnSpc>
              <a:spcBef>
                <a:spcPct val="10000"/>
              </a:spcBef>
              <a:buFontTx/>
              <a:buAutoNum type="arabicPeriod"/>
            </a:pPr>
            <a:r>
              <a:rPr lang="ru-RU" sz="2400">
                <a:solidFill>
                  <a:srgbClr val="660033"/>
                </a:solidFill>
                <a:latin typeface="Monotype Corsiva" pitchFamily="66" charset="0"/>
              </a:rPr>
              <a:t>Загрунтовать картон пластилином</a:t>
            </a:r>
          </a:p>
        </p:txBody>
      </p:sp>
      <p:pic>
        <p:nvPicPr>
          <p:cNvPr id="7173" name="Picture 5" descr="20181023_16130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1371600"/>
            <a:ext cx="2933700" cy="2413000"/>
          </a:xfrm>
          <a:prstGeom prst="rect">
            <a:avLst/>
          </a:prstGeom>
          <a:noFill/>
          <a:effectLst>
            <a:outerShdw dist="144802" dir="7672499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20181023_16122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5675" y="2590800"/>
            <a:ext cx="2390775" cy="3429000"/>
          </a:xfrm>
          <a:prstGeom prst="rect">
            <a:avLst/>
          </a:prstGeom>
          <a:noFill/>
          <a:effectLst>
            <a:outerShdw dist="152928" dir="7898012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514600" y="4114800"/>
            <a:ext cx="327660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ru-RU" sz="2400">
                <a:solidFill>
                  <a:srgbClr val="660033"/>
                </a:solidFill>
                <a:latin typeface="Monotype Corsiva" pitchFamily="66" charset="0"/>
              </a:rPr>
              <a:t>2. Нацарапать стеком изображение</a:t>
            </a:r>
          </a:p>
          <a:p>
            <a:pPr>
              <a:lnSpc>
                <a:spcPct val="95000"/>
              </a:lnSpc>
              <a:spcBef>
                <a:spcPct val="10000"/>
              </a:spcBef>
            </a:pPr>
            <a:r>
              <a:rPr lang="ru-RU" sz="2400">
                <a:solidFill>
                  <a:srgbClr val="660033"/>
                </a:solidFill>
                <a:latin typeface="Monotype Corsiva" pitchFamily="66" charset="0"/>
              </a:rPr>
              <a:t>3. Раскатать жгуты из пластилина для неба и травы (заполняем фон)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20181002_16233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609600"/>
            <a:ext cx="2346325" cy="3352800"/>
          </a:xfrm>
          <a:prstGeom prst="rect">
            <a:avLst/>
          </a:prstGeom>
          <a:noFill/>
          <a:effectLst>
            <a:outerShdw dist="117088" dir="7836078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20181002_16233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609600"/>
            <a:ext cx="2387600" cy="3352800"/>
          </a:xfrm>
          <a:prstGeom prst="rect">
            <a:avLst/>
          </a:prstGeom>
          <a:noFill/>
          <a:effectLst>
            <a:outerShdw dist="125724" dir="8100000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20181023_16360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0" y="4114800"/>
            <a:ext cx="3119438" cy="1952625"/>
          </a:xfrm>
          <a:prstGeom prst="rect">
            <a:avLst/>
          </a:prstGeom>
          <a:noFill/>
          <a:effectLst>
            <a:outerShdw dist="135003" dir="7871156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590800" y="4191000"/>
            <a:ext cx="25908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400">
                <a:solidFill>
                  <a:srgbClr val="660033"/>
                </a:solidFill>
                <a:latin typeface="Monotype Corsiva" pitchFamily="66" charset="0"/>
              </a:rPr>
              <a:t>4. Формируем ствол дерева из жгутов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400">
                <a:solidFill>
                  <a:srgbClr val="660033"/>
                </a:solidFill>
                <a:latin typeface="Monotype Corsiva" pitchFamily="66" charset="0"/>
              </a:rPr>
              <a:t>5. Жгуты сворачиваем в спираль для листьев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Graphic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7" name="Picture 3" descr="20181023_16114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609600"/>
            <a:ext cx="2713038" cy="3657600"/>
          </a:xfrm>
          <a:prstGeom prst="rect">
            <a:avLst/>
          </a:prstGeom>
          <a:noFill/>
          <a:effectLst>
            <a:outerShdw dist="127000" dir="7612194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20181023_16115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533400"/>
            <a:ext cx="2586038" cy="2895600"/>
          </a:xfrm>
          <a:prstGeom prst="rect">
            <a:avLst/>
          </a:prstGeom>
          <a:noFill/>
          <a:effectLst>
            <a:outerShdw dist="135003" dir="7871156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 descr="20181023_16120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400" y="3581400"/>
            <a:ext cx="2976563" cy="2370138"/>
          </a:xfrm>
          <a:prstGeom prst="rect">
            <a:avLst/>
          </a:prstGeom>
          <a:noFill/>
          <a:effectLst>
            <a:outerShdw dist="135003" dir="7871156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288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Оформление по умолчанию</vt:lpstr>
      <vt:lpstr>Муниципальное автономное учреждение дополнительного образования  города Набережные Челны  «Детская художественная школа №2»</vt:lpstr>
      <vt:lpstr>Цели: изготовление аппликации из пластилина в технике «рисования» жгутиками </vt:lpstr>
      <vt:lpstr>«Таланты детей находятся на кончиках их пальцев»                                                              М. Монтессори </vt:lpstr>
      <vt:lpstr>Презентация PowerPoint</vt:lpstr>
      <vt:lpstr>Работы из жгутиков </vt:lpstr>
      <vt:lpstr>Необходимые материалы:</vt:lpstr>
      <vt:lpstr>Этапы выполнения работы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Metod</cp:lastModifiedBy>
  <cp:revision>19</cp:revision>
  <cp:lastPrinted>1601-01-01T00:00:00Z</cp:lastPrinted>
  <dcterms:created xsi:type="dcterms:W3CDTF">1601-01-01T00:00:00Z</dcterms:created>
  <dcterms:modified xsi:type="dcterms:W3CDTF">2020-03-02T11:10:13Z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