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62" r:id="rId5"/>
    <p:sldId id="259" r:id="rId6"/>
    <p:sldId id="261" r:id="rId7"/>
    <p:sldId id="265"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56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08613B8-DD90-4AE6-9146-37813174F42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8613B8-DD90-4AE6-9146-37813174F42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8613B8-DD90-4AE6-9146-37813174F42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B320814-08FA-4E5F-844B-E8BADF2A6F62}" type="datetimeFigureOut">
              <a:rPr lang="ru-RU" smtClean="0"/>
              <a:pPr/>
              <a:t>15.10.2015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08613B8-DD90-4AE6-9146-37813174F42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320814-08FA-4E5F-844B-E8BADF2A6F62}" type="datetimeFigureOut">
              <a:rPr lang="ru-RU" smtClean="0"/>
              <a:pPr/>
              <a:t>15.10.2015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08613B8-DD90-4AE6-9146-37813174F42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700808"/>
            <a:ext cx="7772400" cy="2592288"/>
          </a:xfrm>
          <a:ln w="76200">
            <a:solidFill>
              <a:srgbClr val="0070C0"/>
            </a:solidFill>
          </a:ln>
        </p:spPr>
        <p:txBody>
          <a:bodyPr/>
          <a:lstStyle/>
          <a:p>
            <a:pPr algn="ctr"/>
            <a:r>
              <a:rPr lang="ru-RU" dirty="0" smtClean="0"/>
              <a:t>«Здоровые дети в здоровой семье!»</a:t>
            </a:r>
            <a:endParaRPr lang="ru-RU" dirty="0"/>
          </a:p>
        </p:txBody>
      </p:sp>
      <p:sp>
        <p:nvSpPr>
          <p:cNvPr id="3" name="Подзаголовок 2"/>
          <p:cNvSpPr>
            <a:spLocks noGrp="1"/>
          </p:cNvSpPr>
          <p:nvPr>
            <p:ph type="body" idx="1"/>
          </p:nvPr>
        </p:nvSpPr>
        <p:spPr>
          <a:xfrm>
            <a:off x="530352" y="2571744"/>
            <a:ext cx="7772400" cy="571504"/>
          </a:xfrm>
        </p:spPr>
        <p:txBody>
          <a:bodyPr>
            <a:normAutofit/>
          </a:bodyPr>
          <a:lstStyle/>
          <a:p>
            <a:pPr algn="ctr"/>
            <a:endParaRPr lang="ru-RU" dirty="0" smtClean="0">
              <a:solidFill>
                <a:srgbClr val="FFFF00"/>
              </a:solidFill>
              <a:latin typeface="Verdana" pitchFamily="34" charset="0"/>
              <a:ea typeface="Verdana" pitchFamily="34" charset="0"/>
              <a:cs typeface="Verdana" pitchFamily="34" charset="0"/>
            </a:endParaRPr>
          </a:p>
          <a:p>
            <a:pPr algn="ctr"/>
            <a:endParaRPr lang="ru-RU" dirty="0">
              <a:solidFill>
                <a:srgbClr val="FFFF00"/>
              </a:solidFill>
              <a:latin typeface="Verdana" pitchFamily="34" charset="0"/>
              <a:ea typeface="Verdana" pitchFamily="34" charset="0"/>
              <a:cs typeface="Verdana" pitchFamily="34" charset="0"/>
            </a:endParaRPr>
          </a:p>
        </p:txBody>
      </p:sp>
      <p:sp>
        <p:nvSpPr>
          <p:cNvPr id="10241" name="Rectangle 1"/>
          <p:cNvSpPr>
            <a:spLocks noChangeArrowheads="1"/>
          </p:cNvSpPr>
          <p:nvPr/>
        </p:nvSpPr>
        <p:spPr bwMode="auto">
          <a:xfrm>
            <a:off x="1475656" y="201438"/>
            <a:ext cx="66967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Государственное бюджетное образовательное учреждение</a:t>
            </a:r>
            <a:endParaRPr kumimoji="0" lang="ru-RU"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города Москвы</a:t>
            </a:r>
            <a:endParaRPr kumimoji="0" lang="ru-RU"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средняя общеобразовательная школа № 1018</a:t>
            </a:r>
            <a:endParaRPr kumimoji="0" lang="ru-RU"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структурное подразделение по дошкольному образованию 2034</a:t>
            </a:r>
            <a:endParaRPr kumimoji="0" lang="ru-RU"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endParaRPr kumimoji="0" lang="ru-RU"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10242" name="Rectangle 2"/>
          <p:cNvSpPr>
            <a:spLocks noChangeArrowheads="1"/>
          </p:cNvSpPr>
          <p:nvPr/>
        </p:nvSpPr>
        <p:spPr bwMode="auto">
          <a:xfrm>
            <a:off x="1115616" y="5982537"/>
            <a:ext cx="76328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Выполнила воспитатель: Никитина М.Е.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196752"/>
            <a:ext cx="7772400" cy="1482440"/>
          </a:xfrm>
        </p:spPr>
        <p:txBody>
          <a:bodyPr/>
          <a:lstStyle/>
          <a:p>
            <a:r>
              <a:rPr lang="ru-RU" dirty="0" smtClean="0">
                <a:solidFill>
                  <a:schemeClr val="tx1"/>
                </a:solidFill>
              </a:rPr>
              <a:t/>
            </a:r>
            <a:br>
              <a:rPr lang="ru-RU" dirty="0" smtClean="0">
                <a:solidFill>
                  <a:schemeClr val="tx1"/>
                </a:solidFill>
              </a:rPr>
            </a:br>
            <a:endParaRPr lang="ru-RU" sz="16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530352" y="980728"/>
            <a:ext cx="7772400" cy="3233648"/>
          </a:xfrm>
        </p:spPr>
        <p:txBody>
          <a:bodyPr>
            <a:noAutofit/>
          </a:bodyPr>
          <a:lstStyle/>
          <a:p>
            <a:r>
              <a:rPr lang="ru-RU" sz="2400" b="1" dirty="0" smtClean="0">
                <a:latin typeface="Times New Roman" pitchFamily="18" charset="0"/>
                <a:cs typeface="Times New Roman" pitchFamily="18" charset="0"/>
              </a:rPr>
              <a:t>Цель:</a:t>
            </a:r>
          </a:p>
          <a:p>
            <a:r>
              <a:rPr lang="ru-RU" sz="2400" dirty="0" smtClean="0">
                <a:latin typeface="Times New Roman" pitchFamily="18" charset="0"/>
                <a:cs typeface="Times New Roman" pitchFamily="18" charset="0"/>
              </a:rPr>
              <a:t>Повышать двигательную активность детей, укреплять здоровье.</a:t>
            </a:r>
          </a:p>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Задачи:</a:t>
            </a:r>
          </a:p>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-Вызвать у детей положительные эмоции, веселое настроение.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-Способствовать участию всех детей в развлекательной деятельности на прогулках.</a:t>
            </a:r>
          </a:p>
          <a:p>
            <a:r>
              <a:rPr lang="ru-RU" sz="2400" dirty="0" smtClean="0">
                <a:latin typeface="Times New Roman" pitchFamily="18" charset="0"/>
                <a:cs typeface="Times New Roman" pitchFamily="18" charset="0"/>
              </a:rPr>
              <a:t>-Воспитывать умение проявлять коллективизм, дружбу и взаимопомощь.</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86937"/>
            <a:ext cx="7772400" cy="621783"/>
          </a:xfrm>
        </p:spPr>
        <p:txBody>
          <a:bodyPr/>
          <a:lstStyle/>
          <a:p>
            <a:pPr algn="ctr"/>
            <a:r>
              <a:rPr lang="ru-RU" dirty="0" smtClean="0"/>
              <a:t>На зарядку становись!</a:t>
            </a:r>
            <a:endParaRPr lang="ru-RU" dirty="0"/>
          </a:p>
        </p:txBody>
      </p:sp>
      <p:sp>
        <p:nvSpPr>
          <p:cNvPr id="3" name="Текст 2"/>
          <p:cNvSpPr>
            <a:spLocks noGrp="1"/>
          </p:cNvSpPr>
          <p:nvPr>
            <p:ph type="body" idx="1"/>
          </p:nvPr>
        </p:nvSpPr>
        <p:spPr>
          <a:xfrm>
            <a:off x="530352" y="836712"/>
            <a:ext cx="7772400" cy="3377664"/>
          </a:xfrm>
        </p:spPr>
        <p:txBody>
          <a:bodyPr/>
          <a:lstStyle/>
          <a:p>
            <a:pPr algn="ctr"/>
            <a:r>
              <a:rPr lang="ru-RU" dirty="0" smtClean="0"/>
              <a:t>Утренняя зарядка нам нужна, чтобы быть здоровыми навсегда!!! </a:t>
            </a:r>
            <a:endParaRPr lang="ru-RU" dirty="0"/>
          </a:p>
        </p:txBody>
      </p:sp>
      <p:pic>
        <p:nvPicPr>
          <p:cNvPr id="2050" name="Picture 2" descr="E:\Работа\Работа\группа 3 фото\P1090357.JPG"/>
          <p:cNvPicPr>
            <a:picLocks noChangeAspect="1" noChangeArrowheads="1"/>
          </p:cNvPicPr>
          <p:nvPr/>
        </p:nvPicPr>
        <p:blipFill>
          <a:blip r:embed="rId2" cstate="print"/>
          <a:srcRect/>
          <a:stretch>
            <a:fillRect/>
          </a:stretch>
        </p:blipFill>
        <p:spPr bwMode="auto">
          <a:xfrm>
            <a:off x="18502410" y="-13787558"/>
            <a:ext cx="19181763" cy="12801600"/>
          </a:xfrm>
          <a:prstGeom prst="rect">
            <a:avLst/>
          </a:prstGeom>
          <a:noFill/>
        </p:spPr>
      </p:pic>
      <p:pic>
        <p:nvPicPr>
          <p:cNvPr id="6" name="Picture 2" descr="C:\Users\1\Desktop\DSC03096.JPG"/>
          <p:cNvPicPr>
            <a:picLocks noChangeAspect="1" noChangeArrowheads="1"/>
          </p:cNvPicPr>
          <p:nvPr/>
        </p:nvPicPr>
        <p:blipFill>
          <a:blip r:embed="rId3" cstate="print"/>
          <a:srcRect/>
          <a:stretch>
            <a:fillRect/>
          </a:stretch>
        </p:blipFill>
        <p:spPr bwMode="auto">
          <a:xfrm>
            <a:off x="1691680" y="1700808"/>
            <a:ext cx="4968552" cy="3326267"/>
          </a:xfrm>
          <a:prstGeom prst="rect">
            <a:avLst/>
          </a:prstGeom>
          <a:ln>
            <a:noFill/>
          </a:ln>
          <a:effectLst>
            <a:softEdge rad="112500"/>
          </a:effectLst>
        </p:spPr>
      </p:pic>
      <p:sp>
        <p:nvSpPr>
          <p:cNvPr id="7" name="Прямоугольник 6"/>
          <p:cNvSpPr/>
          <p:nvPr/>
        </p:nvSpPr>
        <p:spPr>
          <a:xfrm>
            <a:off x="1043608" y="5229493"/>
            <a:ext cx="7128792" cy="1200329"/>
          </a:xfrm>
          <a:prstGeom prst="rect">
            <a:avLst/>
          </a:prstGeom>
        </p:spPr>
        <p:txBody>
          <a:bodyPr wrap="square">
            <a:spAutoFit/>
          </a:bodyPr>
          <a:lstStyle/>
          <a:p>
            <a:pPr algn="ctr"/>
            <a:r>
              <a:rPr lang="ru-RU" dirty="0" smtClean="0"/>
              <a:t>«В здоровом теле, здоровый дух!»</a:t>
            </a:r>
          </a:p>
          <a:p>
            <a:pPr algn="ctr"/>
            <a:r>
              <a:rPr lang="ru-RU" dirty="0" smtClean="0"/>
              <a:t>Беседа </a:t>
            </a:r>
            <a:r>
              <a:rPr lang="ru-RU" dirty="0" smtClean="0"/>
              <a:t>с детьми о здоровом питании</a:t>
            </a:r>
          </a:p>
          <a:p>
            <a:pPr algn="ctr"/>
            <a:r>
              <a:rPr lang="ru-RU" dirty="0" smtClean="0"/>
              <a:t>Показ иллюстраций и чтение художественной литературы</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429000"/>
            <a:ext cx="8295456" cy="2088232"/>
          </a:xfrm>
        </p:spPr>
        <p:txBody>
          <a:bodyPr>
            <a:normAutofit fontScale="90000"/>
          </a:bodyPr>
          <a:lstStyle/>
          <a:p>
            <a:r>
              <a:rPr lang="ru-RU" dirty="0" smtClean="0">
                <a:latin typeface="Verdana" pitchFamily="34" charset="0"/>
                <a:ea typeface="Verdana" pitchFamily="34" charset="0"/>
                <a:cs typeface="Verdana" pitchFamily="34" charset="0"/>
              </a:rPr>
              <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 </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
            </a:r>
            <a:br>
              <a:rPr lang="ru-RU" dirty="0" smtClean="0">
                <a:latin typeface="Verdana" pitchFamily="34" charset="0"/>
                <a:ea typeface="Verdana" pitchFamily="34" charset="0"/>
                <a:cs typeface="Verdana" pitchFamily="34" charset="0"/>
              </a:rPr>
            </a:br>
            <a:endParaRPr lang="ru-RU" dirty="0"/>
          </a:p>
        </p:txBody>
      </p:sp>
      <p:sp>
        <p:nvSpPr>
          <p:cNvPr id="3" name="Прямоугольник 2"/>
          <p:cNvSpPr/>
          <p:nvPr/>
        </p:nvSpPr>
        <p:spPr>
          <a:xfrm>
            <a:off x="539552" y="3789041"/>
            <a:ext cx="7848872" cy="2585323"/>
          </a:xfrm>
          <a:prstGeom prst="rect">
            <a:avLst/>
          </a:prstGeom>
        </p:spPr>
        <p:txBody>
          <a:bodyPr wrap="square">
            <a:spAutoFit/>
          </a:bodyPr>
          <a:lstStyle/>
          <a:p>
            <a:r>
              <a:rPr lang="ru-RU" b="1" dirty="0" smtClean="0">
                <a:latin typeface="Verdana" pitchFamily="34" charset="0"/>
                <a:ea typeface="Verdana" pitchFamily="34" charset="0"/>
                <a:cs typeface="Verdana" pitchFamily="34" charset="0"/>
              </a:rPr>
              <a:t>Чтобы быть здоровым надо соблюдать режимные моменты и 5 золотых правил:</a:t>
            </a:r>
            <a:br>
              <a:rPr lang="ru-RU" b="1" dirty="0" smtClean="0">
                <a:latin typeface="Verdana" pitchFamily="34" charset="0"/>
                <a:ea typeface="Verdana" pitchFamily="34" charset="0"/>
                <a:cs typeface="Verdana" pitchFamily="34" charset="0"/>
              </a:rPr>
            </a:br>
            <a:r>
              <a:rPr lang="ru-RU" b="1" dirty="0" smtClean="0">
                <a:latin typeface="Verdana" pitchFamily="34" charset="0"/>
                <a:ea typeface="Verdana" pitchFamily="34" charset="0"/>
                <a:cs typeface="Verdana" pitchFamily="34" charset="0"/>
              </a:rPr>
              <a:t/>
            </a:r>
            <a:br>
              <a:rPr lang="ru-RU" b="1"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1.Утренняя зарядка</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2.Правильное питание</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3.Спорт,плавание и тренировки</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4.Свежий воздух, прогулки</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5.Сон</a:t>
            </a:r>
            <a:r>
              <a:rPr lang="ru-RU" sz="4000" dirty="0" smtClean="0">
                <a:latin typeface="Verdana" pitchFamily="34" charset="0"/>
                <a:ea typeface="Verdana" pitchFamily="34" charset="0"/>
                <a:cs typeface="Verdana" pitchFamily="34" charset="0"/>
              </a:rPr>
              <a:t/>
            </a:r>
            <a:br>
              <a:rPr lang="ru-RU" sz="4000" dirty="0" smtClean="0">
                <a:latin typeface="Verdana" pitchFamily="34" charset="0"/>
                <a:ea typeface="Verdana" pitchFamily="34" charset="0"/>
                <a:cs typeface="Verdana" pitchFamily="34" charset="0"/>
              </a:rPr>
            </a:br>
            <a:endParaRPr lang="ru-RU" dirty="0"/>
          </a:p>
        </p:txBody>
      </p:sp>
      <p:sp>
        <p:nvSpPr>
          <p:cNvPr id="4" name="Прямоугольник 3"/>
          <p:cNvSpPr/>
          <p:nvPr/>
        </p:nvSpPr>
        <p:spPr>
          <a:xfrm>
            <a:off x="467544" y="476672"/>
            <a:ext cx="7992888" cy="3139321"/>
          </a:xfrm>
          <a:prstGeom prst="rect">
            <a:avLst/>
          </a:prstGeom>
        </p:spPr>
        <p:txBody>
          <a:bodyPr wrap="square">
            <a:spAutoFit/>
          </a:bodyPr>
          <a:lstStyle/>
          <a:p>
            <a:pPr algn="ctr"/>
            <a:r>
              <a:rPr lang="ru-RU" b="1" dirty="0" smtClean="0">
                <a:solidFill>
                  <a:schemeClr val="accent1"/>
                </a:solidFill>
                <a:latin typeface="Verdana" pitchFamily="34" charset="0"/>
                <a:ea typeface="Verdana" pitchFamily="34" charset="0"/>
                <a:cs typeface="Verdana" pitchFamily="34" charset="0"/>
              </a:rPr>
              <a:t>Поговорки и пословицы о здоровье: </a:t>
            </a:r>
            <a:br>
              <a:rPr lang="ru-RU" b="1"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latin typeface="Verdana" pitchFamily="34" charset="0"/>
                <a:ea typeface="Verdana" pitchFamily="34" charset="0"/>
                <a:cs typeface="Verdana" pitchFamily="34" charset="0"/>
              </a:rPr>
              <a:t/>
            </a:r>
            <a:br>
              <a:rPr lang="ru-RU" dirty="0" smtClean="0">
                <a:solidFill>
                  <a:schemeClr val="accent1"/>
                </a:solidFill>
                <a:latin typeface="Verdana" pitchFamily="34" charset="0"/>
                <a:ea typeface="Verdana" pitchFamily="34" charset="0"/>
                <a:cs typeface="Verdana" pitchFamily="34" charset="0"/>
              </a:rPr>
            </a:br>
            <a:r>
              <a:rPr lang="ru-RU" sz="1600" dirty="0" smtClean="0">
                <a:solidFill>
                  <a:schemeClr val="accent1"/>
                </a:solidFill>
                <a:latin typeface="Verdana" pitchFamily="34" charset="0"/>
                <a:ea typeface="Verdana" pitchFamily="34" charset="0"/>
                <a:cs typeface="Verdana" pitchFamily="34" charset="0"/>
              </a:rPr>
              <a:t>«</a:t>
            </a:r>
            <a:r>
              <a:rPr lang="ru-RU" dirty="0" smtClean="0">
                <a:solidFill>
                  <a:schemeClr val="accent1"/>
                </a:solidFill>
                <a:latin typeface="Verdana" pitchFamily="34" charset="0"/>
                <a:ea typeface="Verdana" pitchFamily="34" charset="0"/>
                <a:cs typeface="Verdana" pitchFamily="34" charset="0"/>
              </a:rPr>
              <a:t>Здоровье не купишь за деньги»</a:t>
            </a:r>
            <a:br>
              <a:rPr lang="ru-RU"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latin typeface="Verdana" pitchFamily="34" charset="0"/>
                <a:ea typeface="Verdana" pitchFamily="34" charset="0"/>
                <a:cs typeface="Verdana" pitchFamily="34" charset="0"/>
              </a:rPr>
              <a:t/>
            </a:r>
            <a:br>
              <a:rPr lang="ru-RU"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latin typeface="Verdana" pitchFamily="34" charset="0"/>
                <a:ea typeface="Verdana" pitchFamily="34" charset="0"/>
                <a:cs typeface="Verdana" pitchFamily="34" charset="0"/>
              </a:rPr>
              <a:t>«Береги нос в большой мороз»</a:t>
            </a:r>
            <a:br>
              <a:rPr lang="ru-RU"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latin typeface="Verdana" pitchFamily="34" charset="0"/>
                <a:ea typeface="Verdana" pitchFamily="34" charset="0"/>
                <a:cs typeface="Verdana" pitchFamily="34" charset="0"/>
              </a:rPr>
              <a:t/>
            </a:r>
            <a:br>
              <a:rPr lang="ru-RU"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latin typeface="Verdana" pitchFamily="34" charset="0"/>
                <a:ea typeface="Verdana" pitchFamily="34" charset="0"/>
                <a:cs typeface="Verdana" pitchFamily="34" charset="0"/>
              </a:rPr>
              <a:t>«Здоровье дороже золота»</a:t>
            </a:r>
            <a:br>
              <a:rPr lang="ru-RU"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latin typeface="Verdana" pitchFamily="34" charset="0"/>
                <a:ea typeface="Verdana" pitchFamily="34" charset="0"/>
                <a:cs typeface="Verdana" pitchFamily="34" charset="0"/>
              </a:rPr>
              <a:t/>
            </a:r>
            <a:br>
              <a:rPr lang="ru-RU"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latin typeface="Verdana" pitchFamily="34" charset="0"/>
                <a:ea typeface="Verdana" pitchFamily="34" charset="0"/>
                <a:cs typeface="Verdana" pitchFamily="34" charset="0"/>
              </a:rPr>
              <a:t>«Кто не болел, тот здоровью цены не знает»</a:t>
            </a:r>
            <a:br>
              <a:rPr lang="ru-RU" dirty="0" smtClean="0">
                <a:solidFill>
                  <a:schemeClr val="accent1"/>
                </a:solidFill>
                <a:latin typeface="Verdana" pitchFamily="34" charset="0"/>
                <a:ea typeface="Verdana" pitchFamily="34" charset="0"/>
                <a:cs typeface="Verdana" pitchFamily="34" charset="0"/>
              </a:rPr>
            </a:br>
            <a:r>
              <a:rPr lang="ru-RU" dirty="0" smtClean="0">
                <a:solidFill>
                  <a:schemeClr val="accent1"/>
                </a:solidFill>
              </a:rPr>
              <a:t/>
            </a:r>
            <a:br>
              <a:rPr lang="ru-RU" dirty="0" smtClean="0">
                <a:solidFill>
                  <a:schemeClr val="accent1"/>
                </a:solidFill>
              </a:rPr>
            </a:br>
            <a:endParaRPr lang="ru-RU"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772400" cy="476672"/>
          </a:xfrm>
        </p:spPr>
        <p:txBody>
          <a:bodyPr/>
          <a:lstStyle/>
          <a:p>
            <a:pPr algn="ctr"/>
            <a:r>
              <a:rPr lang="ru-RU" sz="2800" dirty="0" smtClean="0"/>
              <a:t>Спорт и тренировки в жизни всем важны!</a:t>
            </a:r>
            <a:endParaRPr lang="ru-RU" sz="2800" dirty="0"/>
          </a:p>
        </p:txBody>
      </p:sp>
      <p:sp>
        <p:nvSpPr>
          <p:cNvPr id="3" name="Текст 2"/>
          <p:cNvSpPr>
            <a:spLocks noGrp="1"/>
          </p:cNvSpPr>
          <p:nvPr>
            <p:ph type="body" idx="1"/>
          </p:nvPr>
        </p:nvSpPr>
        <p:spPr>
          <a:xfrm flipH="1">
            <a:off x="5652120" y="692696"/>
            <a:ext cx="3240360" cy="1584176"/>
          </a:xfrm>
        </p:spPr>
        <p:txBody>
          <a:bodyPr>
            <a:normAutofit/>
          </a:bodyPr>
          <a:lstStyle/>
          <a:p>
            <a:r>
              <a:rPr lang="ru-RU" dirty="0" smtClean="0"/>
              <a:t>Бассейн и физическая культура</a:t>
            </a:r>
            <a:endParaRPr lang="ru-RU" dirty="0"/>
          </a:p>
        </p:txBody>
      </p:sp>
      <p:pic>
        <p:nvPicPr>
          <p:cNvPr id="3075" name="Picture 3" descr="C:\Users\1\Desktop\IMG_1809.JPG"/>
          <p:cNvPicPr>
            <a:picLocks noChangeAspect="1" noChangeArrowheads="1"/>
          </p:cNvPicPr>
          <p:nvPr/>
        </p:nvPicPr>
        <p:blipFill>
          <a:blip r:embed="rId2" cstate="print"/>
          <a:srcRect/>
          <a:stretch>
            <a:fillRect/>
          </a:stretch>
        </p:blipFill>
        <p:spPr bwMode="auto">
          <a:xfrm>
            <a:off x="611560" y="3717031"/>
            <a:ext cx="4013276" cy="3009957"/>
          </a:xfrm>
          <a:prstGeom prst="rect">
            <a:avLst/>
          </a:prstGeom>
          <a:ln>
            <a:noFill/>
          </a:ln>
          <a:effectLst>
            <a:softEdge rad="112500"/>
          </a:effectLst>
        </p:spPr>
      </p:pic>
      <p:pic>
        <p:nvPicPr>
          <p:cNvPr id="3076" name="Picture 4" descr="C:\Users\1\Desktop\IMG_1769.JPG"/>
          <p:cNvPicPr>
            <a:picLocks noChangeAspect="1" noChangeArrowheads="1"/>
          </p:cNvPicPr>
          <p:nvPr/>
        </p:nvPicPr>
        <p:blipFill>
          <a:blip r:embed="rId3" cstate="print"/>
          <a:srcRect/>
          <a:stretch>
            <a:fillRect/>
          </a:stretch>
        </p:blipFill>
        <p:spPr bwMode="auto">
          <a:xfrm>
            <a:off x="0" y="620688"/>
            <a:ext cx="4000528" cy="3000396"/>
          </a:xfrm>
          <a:prstGeom prst="rect">
            <a:avLst/>
          </a:prstGeom>
          <a:ln>
            <a:noFill/>
          </a:ln>
          <a:effectLst>
            <a:softEdge rad="112500"/>
          </a:effectLst>
        </p:spPr>
      </p:pic>
      <p:pic>
        <p:nvPicPr>
          <p:cNvPr id="6" name="Picture 3" descr="C:\Users\1\Desktop\IMG_1822.JPG"/>
          <p:cNvPicPr>
            <a:picLocks noChangeAspect="1" noChangeArrowheads="1"/>
          </p:cNvPicPr>
          <p:nvPr/>
        </p:nvPicPr>
        <p:blipFill>
          <a:blip r:embed="rId4" cstate="print"/>
          <a:srcRect/>
          <a:stretch>
            <a:fillRect/>
          </a:stretch>
        </p:blipFill>
        <p:spPr bwMode="auto">
          <a:xfrm>
            <a:off x="5580112" y="1340768"/>
            <a:ext cx="3066338" cy="4088451"/>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42852"/>
            <a:ext cx="7772400" cy="928694"/>
          </a:xfrm>
        </p:spPr>
        <p:txBody>
          <a:bodyPr/>
          <a:lstStyle/>
          <a:p>
            <a:r>
              <a:rPr lang="ru-RU" dirty="0" smtClean="0"/>
              <a:t>Прогулка</a:t>
            </a:r>
            <a:endParaRPr lang="ru-RU" dirty="0"/>
          </a:p>
        </p:txBody>
      </p:sp>
      <p:sp>
        <p:nvSpPr>
          <p:cNvPr id="3" name="Текст 2"/>
          <p:cNvSpPr>
            <a:spLocks noGrp="1"/>
          </p:cNvSpPr>
          <p:nvPr>
            <p:ph type="body" idx="1"/>
          </p:nvPr>
        </p:nvSpPr>
        <p:spPr>
          <a:xfrm>
            <a:off x="214282" y="4857760"/>
            <a:ext cx="2428892" cy="1643074"/>
          </a:xfrm>
        </p:spPr>
        <p:txBody>
          <a:bodyPr>
            <a:normAutofit fontScale="85000" lnSpcReduction="20000"/>
          </a:bodyPr>
          <a:lstStyle/>
          <a:p>
            <a:r>
              <a:rPr lang="ru-RU" dirty="0" smtClean="0"/>
              <a:t>Метание снежного кома- «Попади в цель»;</a:t>
            </a:r>
          </a:p>
          <a:p>
            <a:r>
              <a:rPr lang="ru-RU" dirty="0" smtClean="0"/>
              <a:t>Прыжки через сугроб-«Перепрыгни препятствие»</a:t>
            </a:r>
            <a:endParaRPr lang="ru-RU" dirty="0"/>
          </a:p>
        </p:txBody>
      </p:sp>
      <p:pic>
        <p:nvPicPr>
          <p:cNvPr id="5122" name="Picture 2" descr="C:\Users\1\Desktop\IMG_1832.JPG"/>
          <p:cNvPicPr>
            <a:picLocks noChangeAspect="1" noChangeArrowheads="1"/>
          </p:cNvPicPr>
          <p:nvPr/>
        </p:nvPicPr>
        <p:blipFill>
          <a:blip r:embed="rId2" cstate="print"/>
          <a:srcRect/>
          <a:stretch>
            <a:fillRect/>
          </a:stretch>
        </p:blipFill>
        <p:spPr bwMode="auto">
          <a:xfrm>
            <a:off x="4427984" y="3680601"/>
            <a:ext cx="3816424" cy="2862318"/>
          </a:xfrm>
          <a:prstGeom prst="rect">
            <a:avLst/>
          </a:prstGeom>
          <a:ln>
            <a:noFill/>
          </a:ln>
          <a:effectLst>
            <a:softEdge rad="112500"/>
          </a:effectLst>
        </p:spPr>
      </p:pic>
      <p:pic>
        <p:nvPicPr>
          <p:cNvPr id="5123" name="Picture 3" descr="C:\Users\1\Desktop\IMG_1829.JPG"/>
          <p:cNvPicPr>
            <a:picLocks noChangeAspect="1" noChangeArrowheads="1"/>
          </p:cNvPicPr>
          <p:nvPr/>
        </p:nvPicPr>
        <p:blipFill>
          <a:blip r:embed="rId3" cstate="print"/>
          <a:srcRect/>
          <a:stretch>
            <a:fillRect/>
          </a:stretch>
        </p:blipFill>
        <p:spPr bwMode="auto">
          <a:xfrm>
            <a:off x="142845" y="1647291"/>
            <a:ext cx="3709075" cy="278180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7772400" cy="1357322"/>
          </a:xfrm>
        </p:spPr>
        <p:txBody>
          <a:bodyPr/>
          <a:lstStyle/>
          <a:p>
            <a:pPr algn="ctr"/>
            <a:r>
              <a:rPr lang="ru-RU" sz="2800" dirty="0" smtClean="0">
                <a:latin typeface="Verdana" pitchFamily="34" charset="0"/>
                <a:ea typeface="Verdana" pitchFamily="34" charset="0"/>
                <a:cs typeface="Verdana" pitchFamily="34" charset="0"/>
              </a:rPr>
              <a:t>Дневной, крепкий, сон -для здоровья важен он!</a:t>
            </a:r>
            <a:endParaRPr lang="ru-RU" sz="2800" dirty="0">
              <a:latin typeface="Verdana" pitchFamily="34" charset="0"/>
              <a:ea typeface="Verdana" pitchFamily="34" charset="0"/>
              <a:cs typeface="Verdana" pitchFamily="34" charset="0"/>
            </a:endParaRPr>
          </a:p>
        </p:txBody>
      </p:sp>
      <p:sp>
        <p:nvSpPr>
          <p:cNvPr id="3" name="Текст 2"/>
          <p:cNvSpPr>
            <a:spLocks noGrp="1"/>
          </p:cNvSpPr>
          <p:nvPr>
            <p:ph type="body" idx="1"/>
          </p:nvPr>
        </p:nvSpPr>
        <p:spPr>
          <a:xfrm>
            <a:off x="1785918" y="2786058"/>
            <a:ext cx="969814" cy="1428318"/>
          </a:xfrm>
        </p:spPr>
        <p:txBody>
          <a:bodyPr/>
          <a:lstStyle/>
          <a:p>
            <a:endParaRPr lang="ru-RU" dirty="0"/>
          </a:p>
        </p:txBody>
      </p:sp>
      <p:pic>
        <p:nvPicPr>
          <p:cNvPr id="6146" name="Picture 2" descr="C:\Users\1\Desktop\IMG_1836.JPG"/>
          <p:cNvPicPr>
            <a:picLocks noChangeAspect="1" noChangeArrowheads="1"/>
          </p:cNvPicPr>
          <p:nvPr/>
        </p:nvPicPr>
        <p:blipFill>
          <a:blip r:embed="rId2" cstate="print"/>
          <a:srcRect/>
          <a:stretch>
            <a:fillRect/>
          </a:stretch>
        </p:blipFill>
        <p:spPr bwMode="auto">
          <a:xfrm>
            <a:off x="1547664" y="2060848"/>
            <a:ext cx="5837011" cy="437775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229200"/>
            <a:ext cx="8521824" cy="864096"/>
          </a:xfrm>
        </p:spPr>
        <p:txBody>
          <a:bodyPr>
            <a:normAutofit fontScale="90000"/>
          </a:bodyPr>
          <a:lstStyle/>
          <a:p>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
            </a:r>
            <a:br>
              <a:rPr lang="ru-RU" sz="2400" b="1" dirty="0" smtClean="0">
                <a:solidFill>
                  <a:srgbClr val="FF0000"/>
                </a:solidFill>
                <a:latin typeface="Verdana" pitchFamily="34" charset="0"/>
                <a:ea typeface="Verdana" pitchFamily="34" charset="0"/>
                <a:cs typeface="Verdana" pitchFamily="34" charset="0"/>
              </a:rPr>
            </a:br>
            <a:r>
              <a:rPr lang="ru-RU" sz="2400" b="1" dirty="0" smtClean="0">
                <a:solidFill>
                  <a:srgbClr val="FF0000"/>
                </a:solidFill>
                <a:latin typeface="Verdana" pitchFamily="34" charset="0"/>
                <a:ea typeface="Verdana" pitchFamily="34" charset="0"/>
                <a:cs typeface="Verdana" pitchFamily="34" charset="0"/>
              </a:rPr>
              <a:t>Вывод: </a:t>
            </a:r>
            <a:r>
              <a:rPr lang="ru-RU" sz="2400" b="1" dirty="0" smtClean="0">
                <a:latin typeface="Verdana" pitchFamily="34" charset="0"/>
                <a:ea typeface="Verdana" pitchFamily="34" charset="0"/>
                <a:cs typeface="Verdana" pitchFamily="34" charset="0"/>
              </a:rPr>
              <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Здоровье-сила, ум и настроение!</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Здоровье-это красота!</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Здоровье-это самое большое богатство!</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Здоровье-это счастье!</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Когда то давно слово «здравствуйте» было связано со словом дерево. Произнося  слово «здравствуйте», тем самым, желая другим быть здоровыми, крепкими, могучими, как дерево. </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
            </a:r>
            <a:br>
              <a:rPr lang="ru-RU" sz="2400" b="1" dirty="0" smtClean="0">
                <a:latin typeface="Verdana" pitchFamily="34" charset="0"/>
                <a:ea typeface="Verdana" pitchFamily="34" charset="0"/>
                <a:cs typeface="Verdana" pitchFamily="34" charset="0"/>
              </a:rPr>
            </a:br>
            <a:r>
              <a:rPr lang="ru-RU" sz="2400" b="1" dirty="0" smtClean="0">
                <a:latin typeface="Verdana" pitchFamily="34" charset="0"/>
                <a:ea typeface="Verdana" pitchFamily="34" charset="0"/>
                <a:cs typeface="Verdana" pitchFamily="34" charset="0"/>
              </a:rPr>
              <a:t/>
            </a:r>
            <a:br>
              <a:rPr lang="ru-RU" sz="2400" b="1" dirty="0" smtClean="0">
                <a:latin typeface="Verdana" pitchFamily="34" charset="0"/>
                <a:ea typeface="Verdana" pitchFamily="34" charset="0"/>
                <a:cs typeface="Verdana" pitchFamily="34" charset="0"/>
              </a:rPr>
            </a:br>
            <a:r>
              <a:rPr lang="ru-RU" sz="1800" b="1" dirty="0" smtClean="0">
                <a:solidFill>
                  <a:srgbClr val="FF0000"/>
                </a:solidFill>
                <a:latin typeface="Verdana" pitchFamily="34" charset="0"/>
                <a:ea typeface="Verdana" pitchFamily="34" charset="0"/>
                <a:cs typeface="Verdana" pitchFamily="34" charset="0"/>
              </a:rPr>
              <a:t>Ребёнок бывает счастлив тогда, когда живёт в здоровой семье!</a:t>
            </a:r>
            <a:br>
              <a:rPr lang="ru-RU" sz="1800" b="1" dirty="0" smtClean="0">
                <a:solidFill>
                  <a:srgbClr val="FF0000"/>
                </a:solidFill>
                <a:latin typeface="Verdana" pitchFamily="34" charset="0"/>
                <a:ea typeface="Verdana" pitchFamily="34" charset="0"/>
                <a:cs typeface="Verdana" pitchFamily="34" charset="0"/>
              </a:rPr>
            </a:br>
            <a:r>
              <a:rPr lang="ru-RU" sz="1800" dirty="0" smtClean="0">
                <a:latin typeface="Verdana" pitchFamily="34" charset="0"/>
                <a:ea typeface="Verdana" pitchFamily="34" charset="0"/>
                <a:cs typeface="Verdana" pitchFamily="34" charset="0"/>
              </a:rPr>
              <a:t/>
            </a:r>
            <a:br>
              <a:rPr lang="ru-RU" sz="1800" dirty="0" smtClean="0">
                <a:latin typeface="Verdana" pitchFamily="34" charset="0"/>
                <a:ea typeface="Verdana" pitchFamily="34" charset="0"/>
                <a:cs typeface="Verdana" pitchFamily="34" charset="0"/>
              </a:rPr>
            </a:br>
            <a:r>
              <a:rPr lang="ru-RU" sz="1800" dirty="0" smtClean="0">
                <a:latin typeface="Verdana" pitchFamily="34" charset="0"/>
                <a:ea typeface="Verdana" pitchFamily="34" charset="0"/>
                <a:cs typeface="Verdana" pitchFamily="34" charset="0"/>
              </a:rPr>
              <a:t/>
            </a:r>
            <a:br>
              <a:rPr lang="ru-RU" sz="1800" dirty="0" smtClean="0">
                <a:latin typeface="Verdana" pitchFamily="34" charset="0"/>
                <a:ea typeface="Verdana" pitchFamily="34" charset="0"/>
                <a:cs typeface="Verdana" pitchFamily="34" charset="0"/>
              </a:rPr>
            </a:br>
            <a:r>
              <a:rPr lang="ru-RU" sz="1800" dirty="0" smtClean="0">
                <a:latin typeface="Verdana" pitchFamily="34" charset="0"/>
                <a:ea typeface="Verdana" pitchFamily="34" charset="0"/>
                <a:cs typeface="Verdana" pitchFamily="34" charset="0"/>
              </a:rPr>
              <a:t/>
            </a:r>
            <a:br>
              <a:rPr lang="ru-RU" sz="1800" dirty="0" smtClean="0">
                <a:latin typeface="Verdana" pitchFamily="34" charset="0"/>
                <a:ea typeface="Verdana" pitchFamily="34" charset="0"/>
                <a:cs typeface="Verdana" pitchFamily="34" charset="0"/>
              </a:rPr>
            </a:br>
            <a:r>
              <a:rPr lang="ru-RU" sz="1800" dirty="0" smtClean="0">
                <a:latin typeface="Verdana" pitchFamily="34" charset="0"/>
                <a:ea typeface="Verdana" pitchFamily="34" charset="0"/>
                <a:cs typeface="Verdana" pitchFamily="34" charset="0"/>
              </a:rPr>
              <a:t/>
            </a:r>
            <a:br>
              <a:rPr lang="ru-RU" sz="1800" dirty="0" smtClean="0">
                <a:latin typeface="Verdana" pitchFamily="34" charset="0"/>
                <a:ea typeface="Verdana" pitchFamily="34" charset="0"/>
                <a:cs typeface="Verdana" pitchFamily="34" charset="0"/>
              </a:rPr>
            </a:br>
            <a:endParaRPr lang="ru-RU" sz="1800" dirty="0">
              <a:latin typeface="Verdana" pitchFamily="34" charset="0"/>
              <a:ea typeface="Verdana" pitchFamily="34" charset="0"/>
              <a:cs typeface="Verdan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TotalTime>
  <Words>134</Words>
  <Application>Microsoft Office PowerPoint</Application>
  <PresentationFormat>Экран (4:3)</PresentationFormat>
  <Paragraphs>29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«Здоровые дети в здоровой семье!»</vt:lpstr>
      <vt:lpstr> </vt:lpstr>
      <vt:lpstr>На зарядку становись!</vt:lpstr>
      <vt:lpstr>      </vt:lpstr>
      <vt:lpstr>Спорт и тренировки в жизни всем важны!</vt:lpstr>
      <vt:lpstr>Прогулка</vt:lpstr>
      <vt:lpstr>Дневной, крепкий, сон -для здоровья важен он!</vt:lpstr>
      <vt:lpstr>          Вывод:   Здоровье-сила, ум и настроение! Здоровье-это красота! Здоровье-это самое большое богатство! Здоровье-это счастье!  Когда то давно слово «здравствуйте» было связано со словом дерево. Произнося  слово «здравствуйте», тем самым, желая другим быть здоровыми, крепкими, могучими, как дерево.    Ребёнок бывает счастлив тогда, когда живёт в здоровой семье!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«Здоровые дети в здоровой семье!»</dc:title>
  <dc:creator>1</dc:creator>
  <cp:lastModifiedBy>1</cp:lastModifiedBy>
  <cp:revision>17</cp:revision>
  <dcterms:created xsi:type="dcterms:W3CDTF">2014-02-07T10:08:21Z</dcterms:created>
  <dcterms:modified xsi:type="dcterms:W3CDTF">2015-10-15T13:10:36Z</dcterms:modified>
</cp:coreProperties>
</file>