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91" r:id="rId5"/>
    <p:sldId id="260" r:id="rId6"/>
    <p:sldId id="293" r:id="rId7"/>
    <p:sldId id="265" r:id="rId8"/>
    <p:sldId id="263" r:id="rId9"/>
    <p:sldId id="269" r:id="rId10"/>
    <p:sldId id="285" r:id="rId11"/>
    <p:sldId id="272" r:id="rId12"/>
    <p:sldId id="267" r:id="rId13"/>
    <p:sldId id="284" r:id="rId14"/>
    <p:sldId id="271" r:id="rId15"/>
    <p:sldId id="275" r:id="rId16"/>
    <p:sldId id="274" r:id="rId17"/>
    <p:sldId id="277" r:id="rId18"/>
    <p:sldId id="281" r:id="rId19"/>
    <p:sldId id="282" r:id="rId20"/>
    <p:sldId id="283" r:id="rId21"/>
    <p:sldId id="288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FC4-9A00-4C8B-B9E0-DFA6160E457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2E7FC4-9A00-4C8B-B9E0-DFA6160E4570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9679D77-EC82-43FA-8B69-1B62B78AD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images/search;images;;&amp;text=&amp;etext=9185.HEWYY2MYiUngQWK_OkwfvZsjbTbqRjDMG4sUHhamay26eS0JjIehPR9v32_JX-LaL0eHN73xwO0kf_4pRlqVCnoFH3YPKz2R5Q5i9OpiNERbLO7GwM8xrHVIGBxEkAIiA7yfYigwaRTw32kI_Jgfd7vMpLA60f4EhmVX3D2PNMU.8c3bb05b4e3ab34867570adc3c459903a3043f90&amp;uuid=&amp;state=iric5OQ0sS1mPitaa3mxJE61AVKS1Y9siPMmVFsWPIWEtrEgMmapww,,&amp;data=eEwyM2lDYU9Gd1VROE1ZMXhZYkJTWVVmUkJBUXRsWXRUM085aEFWZ0RzTFI0VjE2MU4xRGg2NU9wbkxoQ2k2d2FiUzdRWk8tbDdTVENpcnFlUGZGNXJZZlZzSDkwdERJXzdRcWxoYjNyc3NGRG12X3k0UlZMT18ybVFhTTBUeXQySnhhNWNIb0ZBOVk4TDNSRTE3YldMSmRzeWxZNHI4ZQ,,&amp;sign=322a67c95322bc88919b5f2ef96e5318&amp;keyno=IMGS_0&amp;b64e=2&amp;l10n=ru" TargetMode="External"/><Relationship Id="rId2" Type="http://schemas.openxmlformats.org/officeDocument/2006/relationships/hyperlink" Target="https://ru.wikipedia.org/wiki/&#1051;&#1072;&#1088;&#1089;&#1086;&#1085;_&#1050;&#1072;&#1088;&#1083;_&#1059;&#1083;&#1086;&#1092;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llpainters.ru/larsson-karl-01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5720" y="214290"/>
            <a:ext cx="8358246" cy="57864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Предметная область </a:t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ПО.01.</a:t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ХУДОЖЕСТВЕННОЕ ТВОРЧЕСТВО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  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Программа по учебному предмету</a:t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ПО.01.УП.05</a:t>
            </a:r>
            <a:r>
              <a:rPr lang="ru-RU" sz="2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+mn-lt"/>
              </a:rPr>
            </a:br>
            <a:r>
              <a:rPr lang="ru-RU" sz="5300" b="1" dirty="0" smtClean="0">
                <a:solidFill>
                  <a:schemeClr val="bg1"/>
                </a:solidFill>
                <a:latin typeface="Arno Pro Smbd Subhead" pitchFamily="18" charset="0"/>
              </a:rPr>
              <a:t>Живопись</a:t>
            </a:r>
            <a:r>
              <a:rPr lang="ru-RU" sz="5300" dirty="0" smtClean="0">
                <a:solidFill>
                  <a:schemeClr val="bg1"/>
                </a:solidFill>
              </a:rPr>
              <a:t/>
            </a:r>
            <a:br>
              <a:rPr lang="ru-RU" sz="5300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  <a:latin typeface="Arno Pro Smbd Subhead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no Pro Smbd Subhead" pitchFamily="18" charset="0"/>
              </a:rPr>
              <a:t>Карл Улоф </a:t>
            </a:r>
            <a:r>
              <a:rPr lang="ru-RU" sz="3600" b="1" dirty="0" err="1" smtClean="0">
                <a:solidFill>
                  <a:schemeClr val="bg1"/>
                </a:solidFill>
                <a:latin typeface="Arno Pro Smbd Subhead" pitchFamily="18" charset="0"/>
              </a:rPr>
              <a:t>Ларссон</a:t>
            </a:r>
            <a:r>
              <a:rPr lang="ru-RU" sz="3600" b="1" dirty="0" smtClean="0">
                <a:solidFill>
                  <a:schemeClr val="bg1"/>
                </a:solidFill>
                <a:latin typeface="Arno Pro Smbd Subhead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no Pro Smbd Subhead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Arno Pro Smbd Subhead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rno Pro Smbd Subhead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Arno Pro Smbd Subhead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rno Pro Smbd Subhead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Arno Pro Smbd Subhead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МБУДО «</a:t>
            </a:r>
            <a:r>
              <a:rPr lang="ru-RU" sz="2800" dirty="0" err="1" smtClean="0">
                <a:solidFill>
                  <a:schemeClr val="bg1"/>
                </a:solidFill>
                <a:latin typeface="+mn-lt"/>
              </a:rPr>
              <a:t>Войсковицкая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детская </a:t>
            </a:r>
            <a:r>
              <a:rPr lang="ru-RU" sz="2800" smtClean="0">
                <a:solidFill>
                  <a:schemeClr val="bg1"/>
                </a:solidFill>
                <a:latin typeface="+mn-lt"/>
              </a:rPr>
              <a:t>школа искусств»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Ленинградская обл., Гатчинский р-н, 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</a:rPr>
              <a:t>пос.Войсковицы</a:t>
            </a:r>
            <a:r>
              <a:rPr lang="ru-RU" sz="2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преподаватель: 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</a:rPr>
              <a:t>Костаринов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Валерий Анатольевич</a:t>
            </a:r>
            <a:br>
              <a:rPr lang="ru-RU" sz="2000" dirty="0" smtClean="0">
                <a:solidFill>
                  <a:schemeClr val="bg1"/>
                </a:solidFill>
                <a:latin typeface="+mn-lt"/>
              </a:rPr>
            </a:b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ed14b372fa21c56b1357cd7caa2b7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500042"/>
            <a:ext cx="8254723" cy="57645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w120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9244" y="500042"/>
            <a:ext cx="7690124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4966df-cc01-4abd-872d-0ff8d2f1a122_2.84eee5fe345dffc1c644483e19cf7310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500042"/>
            <a:ext cx="3798716" cy="5357850"/>
          </a:xfrm>
          <a:prstGeom prst="rect">
            <a:avLst/>
          </a:prstGeom>
        </p:spPr>
      </p:pic>
      <p:pic>
        <p:nvPicPr>
          <p:cNvPr id="3" name="Рисунок 2" descr="4151759_origin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500042"/>
            <a:ext cx="3784754" cy="53463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MG_82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571481"/>
            <a:ext cx="5588039" cy="3143272"/>
          </a:xfrm>
          <a:prstGeom prst="rect">
            <a:avLst/>
          </a:prstGeom>
        </p:spPr>
      </p:pic>
      <p:pic>
        <p:nvPicPr>
          <p:cNvPr id="3" name="Рисунок 2" descr="larso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06" y="2708172"/>
            <a:ext cx="4786314" cy="33292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ed78d7a42a41c0fa52da03c6ccfd2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500042"/>
            <a:ext cx="7625675" cy="53518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e92ba64f7913b342bd2dc30c6b88c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00042"/>
            <a:ext cx="4071942" cy="4071942"/>
          </a:xfrm>
          <a:prstGeom prst="rect">
            <a:avLst/>
          </a:prstGeom>
        </p:spPr>
      </p:pic>
      <p:pic>
        <p:nvPicPr>
          <p:cNvPr id="4" name="Рисунок 3" descr="d8f115de24cd47edf27f79502df00aa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00042"/>
            <a:ext cx="3529829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48684_full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072462" cy="56049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l Larsson-5527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00042"/>
            <a:ext cx="3425537" cy="4929222"/>
          </a:xfrm>
          <a:prstGeom prst="rect">
            <a:avLst/>
          </a:prstGeom>
        </p:spPr>
      </p:pic>
      <p:pic>
        <p:nvPicPr>
          <p:cNvPr id="3" name="Рисунок 2" descr="Carl_Larsson_-_Svea_19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0844" y="500042"/>
            <a:ext cx="3872076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gnum_picture_15303543201360592_norm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500042"/>
            <a:ext cx="7429520" cy="53244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lf Portrai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500042"/>
            <a:ext cx="3643529" cy="5357850"/>
          </a:xfrm>
          <a:prstGeom prst="rect">
            <a:avLst/>
          </a:prstGeom>
        </p:spPr>
      </p:pic>
      <p:pic>
        <p:nvPicPr>
          <p:cNvPr id="4" name="Рисунок 3" descr="954a249e-64ad-4439-8400-9b044cd29545_1.9ee76cda5f14266680d64ac38a7438b6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539184"/>
            <a:ext cx="3643338" cy="52904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7158" y="2500307"/>
            <a:ext cx="8358245" cy="164307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Интерьер;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Фигура человека;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Нюансная гармония;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Гармония по общему цветовому тону и насыщенности. </a:t>
            </a:r>
          </a:p>
          <a:p>
            <a:pPr algn="just"/>
            <a:endParaRPr lang="ru-RU" sz="2200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5721" y="428626"/>
            <a:ext cx="8572560" cy="15001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5 год обучения.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Тема: 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-chess-game-1902-carl-larsson-18531919-alternative-names-carl-olof-larsson-description-swedish-painter-watercolourist-drawer-illustrator-cartoonist-and-designer-date-of-birthdeath-28-may-1853-22-january-1919-l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428604"/>
            <a:ext cx="3612228" cy="5500726"/>
          </a:xfrm>
          <a:prstGeom prst="rect">
            <a:avLst/>
          </a:prstGeom>
        </p:spPr>
      </p:pic>
      <p:pic>
        <p:nvPicPr>
          <p:cNvPr id="4" name="Рисунок 3" descr="0000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428604"/>
            <a:ext cx="3899765" cy="54578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4a55fcb3fdfc6d47624340377512345--carl-larsson-vintage-ar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500042"/>
            <a:ext cx="3571900" cy="5192843"/>
          </a:xfrm>
          <a:prstGeom prst="rect">
            <a:avLst/>
          </a:prstGeom>
        </p:spPr>
      </p:pic>
      <p:pic>
        <p:nvPicPr>
          <p:cNvPr id="5" name="Рисунок 4" descr="0539_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500042"/>
            <a:ext cx="3929066" cy="392906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1000108"/>
            <a:ext cx="7429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://ru.wikipedia.org/wiki/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Ларсон_Карл_Улоф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730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philologist.livejournal.com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730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https://allpainters.ru/larsson-karl-01.html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730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http://vissage.ru/velikie-khudozhniki/karl-ulof-larsson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442010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Используемая литература и сайты: </a:t>
            </a:r>
            <a:endParaRPr lang="ru-RU" sz="2400" dirty="0" smtClean="0">
              <a:solidFill>
                <a:schemeClr val="bg1"/>
              </a:solidFill>
              <a:cs typeface="Times New Roman" pitchFamily="18" charset="0"/>
              <a:hlinkClick r:id="rId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00496" y="1285861"/>
            <a:ext cx="4714907" cy="3557604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- </a:t>
            </a:r>
            <a:r>
              <a:rPr lang="ru-RU" sz="1800" dirty="0" smtClean="0">
                <a:solidFill>
                  <a:schemeClr val="bg1"/>
                </a:solidFill>
              </a:rPr>
              <a:t>шведский художник, известный своими многочисленными полотнами, фресками и акварелями и считающийся одним из самых почитаемых шведских живописцев.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 err="1" smtClean="0">
                <a:solidFill>
                  <a:schemeClr val="bg1"/>
                </a:solidFill>
              </a:rPr>
              <a:t>Ларссон</a:t>
            </a:r>
            <a:r>
              <a:rPr lang="ru-RU" sz="1800" dirty="0" smtClean="0">
                <a:solidFill>
                  <a:schemeClr val="bg1"/>
                </a:solidFill>
              </a:rPr>
              <a:t> родился в Стокгольме. Мать была прачкой, а отец - простым рабочим. Его родители жили крайне бедно, и его детство вряд ли можно было назвать счастливым.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solidFill>
                  <a:schemeClr val="bg1"/>
                </a:solidFill>
              </a:rPr>
              <a:t>Талант 13-летнего Карла заметил его учитель в школе для бедных. По совету учителя </a:t>
            </a:r>
            <a:r>
              <a:rPr lang="ru-RU" sz="1800" dirty="0" err="1" smtClean="0">
                <a:solidFill>
                  <a:schemeClr val="bg1"/>
                </a:solidFill>
              </a:rPr>
              <a:t>Ларссон</a:t>
            </a:r>
            <a:r>
              <a:rPr lang="ru-RU" sz="1800" dirty="0" smtClean="0">
                <a:solidFill>
                  <a:schemeClr val="bg1"/>
                </a:solidFill>
              </a:rPr>
              <a:t> подал заявление на поступление в школу при шведской Королевской академии искусств и был принят. В первые годы своего обучения в школе он чувствовал себя там человеком второго сорта, был робок и застенчив. </a:t>
            </a:r>
          </a:p>
          <a:p>
            <a:pPr algn="just"/>
            <a:endParaRPr lang="ru-RU" sz="2200" dirty="0" smtClean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143373" y="428626"/>
            <a:ext cx="5000628" cy="8572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Карл Улоф </a:t>
            </a:r>
            <a:r>
              <a:rPr lang="ru-RU" sz="2400" b="1" dirty="0" err="1" smtClean="0">
                <a:solidFill>
                  <a:schemeClr val="bg1"/>
                </a:solidFill>
                <a:latin typeface="+mn-lt"/>
              </a:rPr>
              <a:t>Ларссон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(28 мая 1853 - 22 января 1919) 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5f7fbc_35260b7f956e43d4ba6932d782333c56_mv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571480"/>
            <a:ext cx="3500463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143372" y="428604"/>
            <a:ext cx="4286280" cy="3714776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solidFill>
                  <a:schemeClr val="bg1"/>
                </a:solidFill>
              </a:rPr>
              <a:t>В 1869 году, в возрасте шестнадцати лет, он поступил в «античную школу» при той же академии. Там </a:t>
            </a:r>
            <a:r>
              <a:rPr lang="ru-RU" sz="7200" dirty="0" err="1" smtClean="0">
                <a:solidFill>
                  <a:schemeClr val="bg1"/>
                </a:solidFill>
              </a:rPr>
              <a:t>Ларссон</a:t>
            </a:r>
            <a:r>
              <a:rPr lang="ru-RU" sz="7200" dirty="0" smtClean="0">
                <a:solidFill>
                  <a:schemeClr val="bg1"/>
                </a:solidFill>
              </a:rPr>
              <a:t> стал более уверенным в себе, и даже приобрел большую известность среди студентов. Также </a:t>
            </a:r>
            <a:r>
              <a:rPr lang="ru-RU" sz="7200" dirty="0" err="1" smtClean="0">
                <a:solidFill>
                  <a:schemeClr val="bg1"/>
                </a:solidFill>
              </a:rPr>
              <a:t>Ларссон</a:t>
            </a:r>
            <a:r>
              <a:rPr lang="ru-RU" sz="7200" dirty="0" smtClean="0">
                <a:solidFill>
                  <a:schemeClr val="bg1"/>
                </a:solidFill>
              </a:rPr>
              <a:t> работал в качестве художника-карикатуриста в газете. Он зарабатывал достаточно, чтобы финансово помогать родителям.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solidFill>
                  <a:schemeClr val="bg1"/>
                </a:solidFill>
              </a:rPr>
              <a:t>В 1882 году </a:t>
            </a:r>
            <a:r>
              <a:rPr lang="ru-RU" sz="7200" dirty="0" err="1" smtClean="0">
                <a:solidFill>
                  <a:schemeClr val="bg1"/>
                </a:solidFill>
              </a:rPr>
              <a:t>Ларссон</a:t>
            </a:r>
            <a:r>
              <a:rPr lang="ru-RU" sz="7200" dirty="0" smtClean="0">
                <a:solidFill>
                  <a:schemeClr val="bg1"/>
                </a:solidFill>
              </a:rPr>
              <a:t> вместе со своими коллегами из Швеции обосновался в </a:t>
            </a:r>
            <a:r>
              <a:rPr lang="ru-RU" sz="7200" dirty="0" err="1" smtClean="0">
                <a:solidFill>
                  <a:schemeClr val="bg1"/>
                </a:solidFill>
              </a:rPr>
              <a:t>Гре-сюр-Луэн</a:t>
            </a:r>
            <a:r>
              <a:rPr lang="ru-RU" sz="7200" dirty="0" smtClean="0">
                <a:solidFill>
                  <a:schemeClr val="bg1"/>
                </a:solidFill>
              </a:rPr>
              <a:t>, небольшом городке в пригороде Парижа. Именно там он и повстречал  </a:t>
            </a:r>
            <a:r>
              <a:rPr lang="ru-RU" sz="7200" dirty="0" err="1" smtClean="0">
                <a:solidFill>
                  <a:schemeClr val="bg1"/>
                </a:solidFill>
              </a:rPr>
              <a:t>Карин</a:t>
            </a:r>
            <a:r>
              <a:rPr lang="ru-RU" sz="7200" dirty="0" smtClean="0">
                <a:solidFill>
                  <a:schemeClr val="bg1"/>
                </a:solidFill>
              </a:rPr>
              <a:t> </a:t>
            </a:r>
            <a:r>
              <a:rPr lang="ru-RU" sz="7200" dirty="0" err="1" smtClean="0">
                <a:solidFill>
                  <a:schemeClr val="bg1"/>
                </a:solidFill>
              </a:rPr>
              <a:t>Бергее</a:t>
            </a:r>
            <a:r>
              <a:rPr lang="ru-RU" sz="7200" dirty="0" smtClean="0">
                <a:solidFill>
                  <a:schemeClr val="bg1"/>
                </a:solidFill>
              </a:rPr>
              <a:t>, которая вскоре стала его женой.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72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ru-RU" sz="9600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i="1" spc="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fdf98eed03fac73174574381e76fdee--scandinavian-style-swedish-styl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5" y="500044"/>
            <a:ext cx="3077328" cy="4000527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857225" y="4714883"/>
            <a:ext cx="7500989" cy="142876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just">
              <a:spcAft>
                <a:spcPts val="600"/>
              </a:spcAft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dirty="0" smtClean="0">
                <a:solidFill>
                  <a:schemeClr val="bg1"/>
                </a:solidFill>
              </a:rPr>
              <a:t>Эта встреча стала поворотным моментом в жизни художника. Там, в </a:t>
            </a:r>
            <a:r>
              <a:rPr lang="ru-RU" dirty="0" err="1" smtClean="0">
                <a:solidFill>
                  <a:schemeClr val="bg1"/>
                </a:solidFill>
              </a:rPr>
              <a:t>Гре-сюр-Луэн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Ларссон</a:t>
            </a:r>
            <a:r>
              <a:rPr lang="ru-RU" dirty="0" smtClean="0">
                <a:solidFill>
                  <a:schemeClr val="bg1"/>
                </a:solidFill>
              </a:rPr>
              <a:t> написал несколько своих наиболее значимых работ, выполненных уже в технике акварели и очень отличавшихся от его прошлых полотен маслом.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0033" y="428604"/>
            <a:ext cx="7929619" cy="307183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dirty="0" smtClean="0">
                <a:solidFill>
                  <a:schemeClr val="bg1"/>
                </a:solidFill>
              </a:rPr>
              <a:t>У Карла и </a:t>
            </a:r>
            <a:r>
              <a:rPr lang="ru-RU" sz="7200" dirty="0" err="1" smtClean="0">
                <a:solidFill>
                  <a:schemeClr val="bg1"/>
                </a:solidFill>
              </a:rPr>
              <a:t>Карин</a:t>
            </a:r>
            <a:r>
              <a:rPr lang="ru-RU" sz="7200" dirty="0" smtClean="0">
                <a:solidFill>
                  <a:schemeClr val="bg1"/>
                </a:solidFill>
              </a:rPr>
              <a:t> было восемь детей, и именно жизнь своей семьи </a:t>
            </a:r>
            <a:r>
              <a:rPr lang="ru-RU" sz="7200" dirty="0" err="1" smtClean="0">
                <a:solidFill>
                  <a:schemeClr val="bg1"/>
                </a:solidFill>
              </a:rPr>
              <a:t>Ларссон</a:t>
            </a:r>
            <a:r>
              <a:rPr lang="ru-RU" sz="7200" dirty="0" smtClean="0">
                <a:solidFill>
                  <a:schemeClr val="bg1"/>
                </a:solidFill>
              </a:rPr>
              <a:t> чаще всего запечатлевает на своих полотнах. Многие интерьеры, изображенные в его картинах, были нарисованы его женой, которая также работала в качестве дизайнера интерьера.</a:t>
            </a:r>
          </a:p>
          <a:p>
            <a:pPr algn="just"/>
            <a:r>
              <a:rPr lang="ru-RU" sz="7200" dirty="0" smtClean="0">
                <a:solidFill>
                  <a:schemeClr val="bg1"/>
                </a:solidFill>
              </a:rPr>
              <a:t>В 1888 семья получила в подарок от родителей супруги маленький дом в окрестностях </a:t>
            </a:r>
            <a:r>
              <a:rPr lang="ru-RU" sz="7200" dirty="0" err="1" smtClean="0">
                <a:solidFill>
                  <a:schemeClr val="bg1"/>
                </a:solidFill>
              </a:rPr>
              <a:t>Сундборна</a:t>
            </a:r>
            <a:r>
              <a:rPr lang="ru-RU" sz="7200" dirty="0" smtClean="0">
                <a:solidFill>
                  <a:schemeClr val="bg1"/>
                </a:solidFill>
              </a:rPr>
              <a:t>, к северу от Стокгольма. Идиллическая жизнь в собственном доме в окружении жены и детей становится источником вдохновения для художника. На своих полотнах он изображает жизнь своей семьи. </a:t>
            </a:r>
          </a:p>
          <a:p>
            <a:endParaRPr lang="ru-RU" dirty="0" smtClean="0"/>
          </a:p>
          <a:p>
            <a:endParaRPr lang="ru-RU" i="1" spc="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83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01494" y="2714620"/>
            <a:ext cx="6926427" cy="37147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4348" y="428605"/>
            <a:ext cx="7715304" cy="2643206"/>
          </a:xfrm>
        </p:spPr>
        <p:txBody>
          <a:bodyPr>
            <a:noAutofit/>
          </a:bodyPr>
          <a:lstStyle/>
          <a:p>
            <a:pPr marL="355600" indent="-355600" algn="just"/>
            <a:r>
              <a:rPr lang="ru-RU" sz="1800" dirty="0" smtClean="0">
                <a:solidFill>
                  <a:schemeClr val="bg1"/>
                </a:solidFill>
              </a:rPr>
              <a:t>Благодаря книгам и картинам </a:t>
            </a:r>
            <a:r>
              <a:rPr lang="ru-RU" sz="1800" dirty="0" err="1" smtClean="0">
                <a:solidFill>
                  <a:schemeClr val="bg1"/>
                </a:solidFill>
              </a:rPr>
              <a:t>Ларрсона</a:t>
            </a:r>
            <a:r>
              <a:rPr lang="ru-RU" sz="1800" dirty="0" smtClean="0">
                <a:solidFill>
                  <a:schemeClr val="bg1"/>
                </a:solidFill>
              </a:rPr>
              <a:t> и его жены, дом супругов, стал популярным местом среди туристов из разных стран, а интерьер дома, являющийся выражением художественного вкуса его хозяев, стал крайне популярным в Швеции. Сейчас дом принадлежит потомкам Карла и </a:t>
            </a:r>
            <a:r>
              <a:rPr lang="ru-RU" sz="1800" dirty="0" err="1" smtClean="0">
                <a:solidFill>
                  <a:schemeClr val="bg1"/>
                </a:solidFill>
              </a:rPr>
              <a:t>Карин</a:t>
            </a:r>
            <a:r>
              <a:rPr lang="ru-RU" sz="1800" dirty="0" smtClean="0">
                <a:solidFill>
                  <a:schemeClr val="bg1"/>
                </a:solidFill>
              </a:rPr>
              <a:t> и открыт для посетителей с мая по октябрь.</a:t>
            </a:r>
          </a:p>
        </p:txBody>
      </p:sp>
      <p:pic>
        <p:nvPicPr>
          <p:cNvPr id="6" name="Рисунок 5" descr="0af50c3b655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71934" y="1928802"/>
            <a:ext cx="4659510" cy="3024021"/>
          </a:xfrm>
          <a:prstGeom prst="rect">
            <a:avLst/>
          </a:prstGeom>
        </p:spPr>
      </p:pic>
      <p:pic>
        <p:nvPicPr>
          <p:cNvPr id="5" name="Рисунок 4" descr="familia en el jardi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3" y="3164714"/>
            <a:ext cx="4214841" cy="30693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38201" y="428604"/>
            <a:ext cx="7805767" cy="278608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Популярность художника значительно возросла в 1890-х годах с развитием технологий цветопередачи, когда шведское издательство выпустило книгу под названием «Дом», с </a:t>
            </a:r>
            <a:r>
              <a:rPr lang="ru-RU" sz="1800" dirty="0" err="1" smtClean="0">
                <a:solidFill>
                  <a:schemeClr val="bg1"/>
                </a:solidFill>
              </a:rPr>
              <a:t>полноцветными</a:t>
            </a:r>
            <a:r>
              <a:rPr lang="ru-RU" sz="1800" dirty="0" smtClean="0">
                <a:solidFill>
                  <a:schemeClr val="bg1"/>
                </a:solidFill>
              </a:rPr>
              <a:t> репродукциями его акварелей. Однако, даже это достижение не могло сравнится с успехом 1909 года, когда немецкий издатель </a:t>
            </a:r>
            <a:r>
              <a:rPr lang="ru-RU" sz="1800" dirty="0" err="1" smtClean="0">
                <a:solidFill>
                  <a:schemeClr val="bg1"/>
                </a:solidFill>
              </a:rPr>
              <a:t>Лангевише</a:t>
            </a:r>
            <a:r>
              <a:rPr lang="ru-RU" sz="1800" dirty="0" smtClean="0">
                <a:solidFill>
                  <a:schemeClr val="bg1"/>
                </a:solidFill>
              </a:rPr>
              <a:t> издал книгу акварелей, рисунков и рассказов Карла </a:t>
            </a:r>
            <a:r>
              <a:rPr lang="ru-RU" sz="1800" dirty="0" err="1" smtClean="0">
                <a:solidFill>
                  <a:schemeClr val="bg1"/>
                </a:solidFill>
              </a:rPr>
              <a:t>Ларссона</a:t>
            </a:r>
            <a:r>
              <a:rPr lang="ru-RU" sz="1800" dirty="0" smtClean="0">
                <a:solidFill>
                  <a:schemeClr val="bg1"/>
                </a:solidFill>
              </a:rPr>
              <a:t> под названием </a:t>
            </a:r>
            <a:r>
              <a:rPr lang="ru-RU" sz="1800" b="1" dirty="0" smtClean="0">
                <a:solidFill>
                  <a:schemeClr val="bg1"/>
                </a:solidFill>
              </a:rPr>
              <a:t>«Дом в лучах солнца»</a:t>
            </a:r>
            <a:r>
              <a:rPr lang="ru-RU" sz="1800" dirty="0" smtClean="0">
                <a:solidFill>
                  <a:schemeClr val="bg1"/>
                </a:solidFill>
              </a:rPr>
              <a:t>, которая сразу стала бестселлером.</a:t>
            </a:r>
            <a:endParaRPr lang="ru-RU" sz="1800" i="1" spc="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Dom-v-luchah-solntsa.-Karl-Larsson.-Nabor-otkrito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2500306"/>
            <a:ext cx="7146661" cy="35496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Цветы на окн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642918"/>
            <a:ext cx="7680312" cy="51189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571481"/>
            <a:ext cx="7906999" cy="516543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FFFFFF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315</TotalTime>
  <Words>297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Предметная область  ПО.01. ХУДОЖЕСТВЕННОЕ ТВОРЧЕСТВО     Программа по учебному предмету ПО.01.УП.05 Живопись  Карл Улоф Ларссон    МБУДО «Войсковицкая детская школа искусств» Ленинградская обл., Гатчинский р-н, пос.Войсковицы преподаватель: Костаринов Валерий Анатольевич </vt:lpstr>
      <vt:lpstr>5 год обучения. Тема:  </vt:lpstr>
      <vt:lpstr>Карл Улоф Ларссон (28 мая 1853 - 22 января 1919) 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Рисунок. Графика</dc:title>
  <dc:creator>Ольга</dc:creator>
  <cp:lastModifiedBy>Ольга</cp:lastModifiedBy>
  <cp:revision>47</cp:revision>
  <dcterms:created xsi:type="dcterms:W3CDTF">2021-02-21T15:26:37Z</dcterms:created>
  <dcterms:modified xsi:type="dcterms:W3CDTF">2021-03-09T14:02:00Z</dcterms:modified>
</cp:coreProperties>
</file>